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61" r:id="rId3"/>
    <p:sldId id="260" r:id="rId4"/>
    <p:sldId id="257" r:id="rId5"/>
  </p:sldIdLst>
  <p:sldSz cx="9144000" cy="6858000" type="letter"/>
  <p:notesSz cx="6858000" cy="9061450"/>
  <p:defaultTextStyle>
    <a:defPPr>
      <a:defRPr lang="en-US"/>
    </a:defPPr>
    <a:lvl1pPr algn="l" rtl="0" fontAlgn="base">
      <a:spcBef>
        <a:spcPct val="0"/>
      </a:spcBef>
      <a:spcAft>
        <a:spcPct val="0"/>
      </a:spcAft>
      <a:defRPr sz="16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00"/>
    <a:srgbClr val="61FF65"/>
    <a:srgbClr val="336633"/>
    <a:srgbClr val="666666"/>
    <a:srgbClr val="336699"/>
    <a:srgbClr val="6666FF"/>
    <a:srgbClr val="FF8000"/>
    <a:srgbClr val="EFEFEF"/>
    <a:srgbClr val="E8EDF0"/>
    <a:srgbClr val="EDF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4"/>
  </p:normalViewPr>
  <p:slideViewPr>
    <p:cSldViewPr>
      <p:cViewPr>
        <p:scale>
          <a:sx n="76" d="100"/>
          <a:sy n="76" d="100"/>
        </p:scale>
        <p:origin x="2680" y="7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3225" cy="441325"/>
          </a:xfrm>
          <a:prstGeom prst="rect">
            <a:avLst/>
          </a:prstGeom>
          <a:noFill/>
          <a:ln w="9525">
            <a:noFill/>
            <a:miter lim="800000"/>
            <a:headEnd/>
            <a:tailEnd/>
          </a:ln>
        </p:spPr>
        <p:txBody>
          <a:bodyPr vert="horz" wrap="square" lIns="89651" tIns="44825" rIns="89651" bIns="44825" numCol="1" anchor="t" anchorCtr="0" compatLnSpc="1">
            <a:prstTxWarp prst="textNoShape">
              <a:avLst/>
            </a:prstTxWarp>
          </a:bodyPr>
          <a:lstStyle>
            <a:lvl1pPr defTabSz="896938">
              <a:defRPr sz="1200">
                <a:ea typeface="+mn-ea"/>
                <a:cs typeface="+mn-cs"/>
              </a:defRPr>
            </a:lvl1pPr>
          </a:lstStyle>
          <a:p>
            <a:pPr>
              <a:defRPr/>
            </a:pPr>
            <a:endParaRPr lang="en-US"/>
          </a:p>
        </p:txBody>
      </p:sp>
      <p:sp>
        <p:nvSpPr>
          <p:cNvPr id="12291" name="Rectangle 3"/>
          <p:cNvSpPr>
            <a:spLocks noGrp="1" noChangeArrowheads="1"/>
          </p:cNvSpPr>
          <p:nvPr>
            <p:ph type="dt" sz="quarter" idx="1"/>
          </p:nvPr>
        </p:nvSpPr>
        <p:spPr bwMode="auto">
          <a:xfrm>
            <a:off x="3898900" y="0"/>
            <a:ext cx="2943225" cy="441325"/>
          </a:xfrm>
          <a:prstGeom prst="rect">
            <a:avLst/>
          </a:prstGeom>
          <a:noFill/>
          <a:ln w="9525">
            <a:noFill/>
            <a:miter lim="800000"/>
            <a:headEnd/>
            <a:tailEnd/>
          </a:ln>
        </p:spPr>
        <p:txBody>
          <a:bodyPr vert="horz" wrap="square" lIns="89651" tIns="44825" rIns="89651" bIns="44825" numCol="1" anchor="t" anchorCtr="0" compatLnSpc="1">
            <a:prstTxWarp prst="textNoShape">
              <a:avLst/>
            </a:prstTxWarp>
          </a:bodyPr>
          <a:lstStyle>
            <a:lvl1pPr algn="r" defTabSz="896938">
              <a:defRPr sz="1200">
                <a:ea typeface="+mn-ea"/>
                <a:cs typeface="+mn-cs"/>
              </a:defRPr>
            </a:lvl1pPr>
          </a:lstStyle>
          <a:p>
            <a:pPr>
              <a:defRPr/>
            </a:pPr>
            <a:endParaRPr lang="en-US"/>
          </a:p>
        </p:txBody>
      </p:sp>
      <p:sp>
        <p:nvSpPr>
          <p:cNvPr id="12292" name="Rectangle 4"/>
          <p:cNvSpPr>
            <a:spLocks noGrp="1" noChangeArrowheads="1"/>
          </p:cNvSpPr>
          <p:nvPr>
            <p:ph type="ftr" sz="quarter" idx="2"/>
          </p:nvPr>
        </p:nvSpPr>
        <p:spPr bwMode="auto">
          <a:xfrm>
            <a:off x="0" y="8604250"/>
            <a:ext cx="2943225" cy="441325"/>
          </a:xfrm>
          <a:prstGeom prst="rect">
            <a:avLst/>
          </a:prstGeom>
          <a:noFill/>
          <a:ln w="9525">
            <a:noFill/>
            <a:miter lim="800000"/>
            <a:headEnd/>
            <a:tailEnd/>
          </a:ln>
        </p:spPr>
        <p:txBody>
          <a:bodyPr vert="horz" wrap="square" lIns="89651" tIns="44825" rIns="89651" bIns="44825" numCol="1" anchor="b" anchorCtr="0" compatLnSpc="1">
            <a:prstTxWarp prst="textNoShape">
              <a:avLst/>
            </a:prstTxWarp>
          </a:bodyPr>
          <a:lstStyle>
            <a:lvl1pPr defTabSz="896938">
              <a:defRPr sz="1200">
                <a:ea typeface="+mn-ea"/>
                <a:cs typeface="+mn-cs"/>
              </a:defRPr>
            </a:lvl1pPr>
          </a:lstStyle>
          <a:p>
            <a:pPr>
              <a:defRPr/>
            </a:pPr>
            <a:endParaRPr lang="en-US"/>
          </a:p>
        </p:txBody>
      </p:sp>
      <p:sp>
        <p:nvSpPr>
          <p:cNvPr id="12293" name="Rectangle 5"/>
          <p:cNvSpPr>
            <a:spLocks noGrp="1" noChangeArrowheads="1"/>
          </p:cNvSpPr>
          <p:nvPr>
            <p:ph type="sldNum" sz="quarter" idx="3"/>
          </p:nvPr>
        </p:nvSpPr>
        <p:spPr bwMode="auto">
          <a:xfrm>
            <a:off x="3898900" y="8604250"/>
            <a:ext cx="2943225" cy="441325"/>
          </a:xfrm>
          <a:prstGeom prst="rect">
            <a:avLst/>
          </a:prstGeom>
          <a:noFill/>
          <a:ln w="9525">
            <a:noFill/>
            <a:miter lim="800000"/>
            <a:headEnd/>
            <a:tailEnd/>
          </a:ln>
        </p:spPr>
        <p:txBody>
          <a:bodyPr vert="horz" wrap="square" lIns="89651" tIns="44825" rIns="89651" bIns="44825" numCol="1" anchor="b" anchorCtr="0" compatLnSpc="1">
            <a:prstTxWarp prst="textNoShape">
              <a:avLst/>
            </a:prstTxWarp>
          </a:bodyPr>
          <a:lstStyle>
            <a:lvl1pPr algn="r" defTabSz="896938">
              <a:defRPr sz="1200">
                <a:cs typeface="+mn-cs"/>
              </a:defRPr>
            </a:lvl1pPr>
          </a:lstStyle>
          <a:p>
            <a:pPr>
              <a:defRPr/>
            </a:pPr>
            <a:fld id="{09764C99-DB8E-894D-BAED-71D3552C0C90}" type="slidenum">
              <a:rPr lang="en-US"/>
              <a:pPr>
                <a:defRPr/>
              </a:pPr>
              <a:t>‹#›</a:t>
            </a:fld>
            <a:endParaRPr lang="en-US" dirty="0"/>
          </a:p>
        </p:txBody>
      </p:sp>
    </p:spTree>
    <p:extLst>
      <p:ext uri="{BB962C8B-B14F-4D97-AF65-F5344CB8AC3E}">
        <p14:creationId xmlns:p14="http://schemas.microsoft.com/office/powerpoint/2010/main" val="4204762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4025"/>
          </a:xfrm>
          <a:prstGeom prst="rect">
            <a:avLst/>
          </a:prstGeom>
          <a:noFill/>
          <a:ln w="9525">
            <a:noFill/>
            <a:miter lim="800000"/>
            <a:headEnd/>
            <a:tailEnd/>
          </a:ln>
        </p:spPr>
        <p:txBody>
          <a:bodyPr vert="horz" wrap="square" lIns="92520" tIns="46262" rIns="92520" bIns="46262" numCol="1" anchor="t" anchorCtr="0" compatLnSpc="1">
            <a:prstTxWarp prst="textNoShape">
              <a:avLst/>
            </a:prstTxWarp>
          </a:bodyPr>
          <a:lstStyle>
            <a:lvl1pPr defTabSz="923925">
              <a:defRPr sz="1200">
                <a:ea typeface="+mn-ea"/>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4025"/>
          </a:xfrm>
          <a:prstGeom prst="rect">
            <a:avLst/>
          </a:prstGeom>
          <a:noFill/>
          <a:ln w="9525">
            <a:noFill/>
            <a:miter lim="800000"/>
            <a:headEnd/>
            <a:tailEnd/>
          </a:ln>
        </p:spPr>
        <p:txBody>
          <a:bodyPr vert="horz" wrap="square" lIns="92520" tIns="46262" rIns="92520" bIns="46262" numCol="1" anchor="t" anchorCtr="0" compatLnSpc="1">
            <a:prstTxWarp prst="textNoShape">
              <a:avLst/>
            </a:prstTxWarp>
          </a:bodyPr>
          <a:lstStyle>
            <a:lvl1pPr algn="r" defTabSz="923925">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62050" y="679450"/>
            <a:ext cx="4533900" cy="34004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21" name="Rectangle 5"/>
          <p:cNvSpPr>
            <a:spLocks noGrp="1" noChangeArrowheads="1"/>
          </p:cNvSpPr>
          <p:nvPr>
            <p:ph type="body" sz="quarter" idx="3"/>
          </p:nvPr>
        </p:nvSpPr>
        <p:spPr bwMode="auto">
          <a:xfrm>
            <a:off x="685800" y="4303713"/>
            <a:ext cx="5486400" cy="4078287"/>
          </a:xfrm>
          <a:prstGeom prst="rect">
            <a:avLst/>
          </a:prstGeom>
          <a:noFill/>
          <a:ln w="9525">
            <a:noFill/>
            <a:miter lim="800000"/>
            <a:headEnd/>
            <a:tailEnd/>
          </a:ln>
        </p:spPr>
        <p:txBody>
          <a:bodyPr vert="horz" wrap="square" lIns="92520" tIns="46262" rIns="92520" bIns="462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05838"/>
            <a:ext cx="2971800" cy="454025"/>
          </a:xfrm>
          <a:prstGeom prst="rect">
            <a:avLst/>
          </a:prstGeom>
          <a:noFill/>
          <a:ln w="9525">
            <a:noFill/>
            <a:miter lim="800000"/>
            <a:headEnd/>
            <a:tailEnd/>
          </a:ln>
        </p:spPr>
        <p:txBody>
          <a:bodyPr vert="horz" wrap="square" lIns="92520" tIns="46262" rIns="92520" bIns="46262" numCol="1" anchor="b" anchorCtr="0" compatLnSpc="1">
            <a:prstTxWarp prst="textNoShape">
              <a:avLst/>
            </a:prstTxWarp>
          </a:bodyPr>
          <a:lstStyle>
            <a:lvl1pPr defTabSz="923925">
              <a:defRPr sz="1200">
                <a:ea typeface="+mn-ea"/>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05838"/>
            <a:ext cx="2971800" cy="454025"/>
          </a:xfrm>
          <a:prstGeom prst="rect">
            <a:avLst/>
          </a:prstGeom>
          <a:noFill/>
          <a:ln w="9525">
            <a:noFill/>
            <a:miter lim="800000"/>
            <a:headEnd/>
            <a:tailEnd/>
          </a:ln>
        </p:spPr>
        <p:txBody>
          <a:bodyPr vert="horz" wrap="square" lIns="92520" tIns="46262" rIns="92520" bIns="46262" numCol="1" anchor="b" anchorCtr="0" compatLnSpc="1">
            <a:prstTxWarp prst="textNoShape">
              <a:avLst/>
            </a:prstTxWarp>
          </a:bodyPr>
          <a:lstStyle>
            <a:lvl1pPr algn="r" defTabSz="923925">
              <a:defRPr sz="1200">
                <a:cs typeface="+mn-cs"/>
              </a:defRPr>
            </a:lvl1pPr>
          </a:lstStyle>
          <a:p>
            <a:pPr>
              <a:defRPr/>
            </a:pPr>
            <a:fld id="{4BF02408-171B-2C4B-AD84-9F7A87D37866}" type="slidenum">
              <a:rPr lang="en-US"/>
              <a:pPr>
                <a:defRPr/>
              </a:pPr>
              <a:t>‹#›</a:t>
            </a:fld>
            <a:endParaRPr lang="en-US" dirty="0"/>
          </a:p>
        </p:txBody>
      </p:sp>
    </p:spTree>
    <p:extLst>
      <p:ext uri="{BB962C8B-B14F-4D97-AF65-F5344CB8AC3E}">
        <p14:creationId xmlns:p14="http://schemas.microsoft.com/office/powerpoint/2010/main" val="821799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1600">
                <a:solidFill>
                  <a:schemeClr val="tx1"/>
                </a:solidFill>
                <a:latin typeface="Arial" charset="0"/>
                <a:ea typeface="ＭＳ Ｐゴシック" charset="0"/>
                <a:cs typeface="ＭＳ Ｐゴシック" charset="0"/>
              </a:defRPr>
            </a:lvl1pPr>
            <a:lvl2pPr marL="742950" indent="-285750" defTabSz="923925" eaLnBrk="0" hangingPunct="0">
              <a:defRPr sz="1600">
                <a:solidFill>
                  <a:schemeClr val="tx1"/>
                </a:solidFill>
                <a:latin typeface="Arial" charset="0"/>
                <a:ea typeface="ＭＳ Ｐゴシック" charset="0"/>
              </a:defRPr>
            </a:lvl2pPr>
            <a:lvl3pPr marL="1143000" indent="-228600" defTabSz="923925" eaLnBrk="0" hangingPunct="0">
              <a:defRPr sz="1600">
                <a:solidFill>
                  <a:schemeClr val="tx1"/>
                </a:solidFill>
                <a:latin typeface="Arial" charset="0"/>
                <a:ea typeface="ＭＳ Ｐゴシック" charset="0"/>
              </a:defRPr>
            </a:lvl3pPr>
            <a:lvl4pPr marL="1600200" indent="-228600" defTabSz="923925" eaLnBrk="0" hangingPunct="0">
              <a:defRPr sz="1600">
                <a:solidFill>
                  <a:schemeClr val="tx1"/>
                </a:solidFill>
                <a:latin typeface="Arial" charset="0"/>
                <a:ea typeface="ＭＳ Ｐゴシック" charset="0"/>
              </a:defRPr>
            </a:lvl4pPr>
            <a:lvl5pPr marL="2057400" indent="-228600" defTabSz="923925" eaLnBrk="0" hangingPunct="0">
              <a:defRPr sz="16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F3B2B15E-F612-4049-B254-DA74491DFC20}"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1600">
                <a:solidFill>
                  <a:schemeClr val="tx1"/>
                </a:solidFill>
                <a:latin typeface="Arial" charset="0"/>
                <a:ea typeface="ＭＳ Ｐゴシック" charset="0"/>
                <a:cs typeface="ＭＳ Ｐゴシック" charset="0"/>
              </a:defRPr>
            </a:lvl1pPr>
            <a:lvl2pPr marL="742950" indent="-285750" defTabSz="923925" eaLnBrk="0" hangingPunct="0">
              <a:defRPr sz="1600">
                <a:solidFill>
                  <a:schemeClr val="tx1"/>
                </a:solidFill>
                <a:latin typeface="Arial" charset="0"/>
                <a:ea typeface="ＭＳ Ｐゴシック" charset="0"/>
              </a:defRPr>
            </a:lvl2pPr>
            <a:lvl3pPr marL="1143000" indent="-228600" defTabSz="923925" eaLnBrk="0" hangingPunct="0">
              <a:defRPr sz="1600">
                <a:solidFill>
                  <a:schemeClr val="tx1"/>
                </a:solidFill>
                <a:latin typeface="Arial" charset="0"/>
                <a:ea typeface="ＭＳ Ｐゴシック" charset="0"/>
              </a:defRPr>
            </a:lvl3pPr>
            <a:lvl4pPr marL="1600200" indent="-228600" defTabSz="923925" eaLnBrk="0" hangingPunct="0">
              <a:defRPr sz="1600">
                <a:solidFill>
                  <a:schemeClr val="tx1"/>
                </a:solidFill>
                <a:latin typeface="Arial" charset="0"/>
                <a:ea typeface="ＭＳ Ｐゴシック" charset="0"/>
              </a:defRPr>
            </a:lvl4pPr>
            <a:lvl5pPr marL="2057400" indent="-228600" defTabSz="923925" eaLnBrk="0" hangingPunct="0">
              <a:defRPr sz="16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6303D416-5DBC-2447-BE94-5B1E7A482AA8}" type="slidenum">
              <a:rPr lang="en-US" sz="1200"/>
              <a:pPr eaLnBrk="1" hangingPunct="1"/>
              <a:t>2</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1600">
                <a:solidFill>
                  <a:schemeClr val="tx1"/>
                </a:solidFill>
                <a:latin typeface="Arial" charset="0"/>
                <a:ea typeface="ＭＳ Ｐゴシック" charset="0"/>
                <a:cs typeface="ＭＳ Ｐゴシック" charset="0"/>
              </a:defRPr>
            </a:lvl1pPr>
            <a:lvl2pPr marL="742950" indent="-285750" defTabSz="923925" eaLnBrk="0" hangingPunct="0">
              <a:defRPr sz="1600">
                <a:solidFill>
                  <a:schemeClr val="tx1"/>
                </a:solidFill>
                <a:latin typeface="Arial" charset="0"/>
                <a:ea typeface="ＭＳ Ｐゴシック" charset="0"/>
              </a:defRPr>
            </a:lvl2pPr>
            <a:lvl3pPr marL="1143000" indent="-228600" defTabSz="923925" eaLnBrk="0" hangingPunct="0">
              <a:defRPr sz="1600">
                <a:solidFill>
                  <a:schemeClr val="tx1"/>
                </a:solidFill>
                <a:latin typeface="Arial" charset="0"/>
                <a:ea typeface="ＭＳ Ｐゴシック" charset="0"/>
              </a:defRPr>
            </a:lvl3pPr>
            <a:lvl4pPr marL="1600200" indent="-228600" defTabSz="923925" eaLnBrk="0" hangingPunct="0">
              <a:defRPr sz="1600">
                <a:solidFill>
                  <a:schemeClr val="tx1"/>
                </a:solidFill>
                <a:latin typeface="Arial" charset="0"/>
                <a:ea typeface="ＭＳ Ｐゴシック" charset="0"/>
              </a:defRPr>
            </a:lvl4pPr>
            <a:lvl5pPr marL="2057400" indent="-228600" defTabSz="923925" eaLnBrk="0" hangingPunct="0">
              <a:defRPr sz="16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D5E9D472-F923-6F41-BA11-A0B1E4583F07}" type="slidenum">
              <a:rPr lang="en-US" sz="1200"/>
              <a:pPr eaLnBrk="1" hangingPunct="1"/>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defRPr sz="1600">
                <a:solidFill>
                  <a:schemeClr val="tx1"/>
                </a:solidFill>
                <a:latin typeface="Arial" charset="0"/>
                <a:ea typeface="ＭＳ Ｐゴシック" charset="0"/>
                <a:cs typeface="ＭＳ Ｐゴシック" charset="0"/>
              </a:defRPr>
            </a:lvl1pPr>
            <a:lvl2pPr marL="742950" indent="-285750" defTabSz="923925" eaLnBrk="0" hangingPunct="0">
              <a:defRPr sz="1600">
                <a:solidFill>
                  <a:schemeClr val="tx1"/>
                </a:solidFill>
                <a:latin typeface="Arial" charset="0"/>
                <a:ea typeface="ＭＳ Ｐゴシック" charset="0"/>
              </a:defRPr>
            </a:lvl2pPr>
            <a:lvl3pPr marL="1143000" indent="-228600" defTabSz="923925" eaLnBrk="0" hangingPunct="0">
              <a:defRPr sz="1600">
                <a:solidFill>
                  <a:schemeClr val="tx1"/>
                </a:solidFill>
                <a:latin typeface="Arial" charset="0"/>
                <a:ea typeface="ＭＳ Ｐゴシック" charset="0"/>
              </a:defRPr>
            </a:lvl3pPr>
            <a:lvl4pPr marL="1600200" indent="-228600" defTabSz="923925" eaLnBrk="0" hangingPunct="0">
              <a:defRPr sz="1600">
                <a:solidFill>
                  <a:schemeClr val="tx1"/>
                </a:solidFill>
                <a:latin typeface="Arial" charset="0"/>
                <a:ea typeface="ＭＳ Ｐゴシック" charset="0"/>
              </a:defRPr>
            </a:lvl4pPr>
            <a:lvl5pPr marL="2057400" indent="-228600" defTabSz="923925" eaLnBrk="0" hangingPunct="0">
              <a:defRPr sz="1600">
                <a:solidFill>
                  <a:schemeClr val="tx1"/>
                </a:solidFill>
                <a:latin typeface="Arial" charset="0"/>
                <a:ea typeface="ＭＳ Ｐゴシック" charset="0"/>
              </a:defRPr>
            </a:lvl5pPr>
            <a:lvl6pPr marL="2514600" indent="-228600" defTabSz="923925"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923925"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923925"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923925"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DB8E691F-CD38-DB44-BE76-6FD4AA1B05AC}" type="slidenum">
              <a:rPr lang="en-US" sz="1200"/>
              <a:pPr eaLnBrk="1" hangingPunct="1"/>
              <a:t>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CBD33-75B6-D84F-BFEF-20D65B3BF1FD}" type="slidenum">
              <a:rPr lang="en-US"/>
              <a:pPr>
                <a:defRPr/>
              </a:pPr>
              <a:t>‹#›</a:t>
            </a:fld>
            <a:endParaRPr lang="en-US" dirty="0"/>
          </a:p>
        </p:txBody>
      </p:sp>
    </p:spTree>
    <p:extLst>
      <p:ext uri="{BB962C8B-B14F-4D97-AF65-F5344CB8AC3E}">
        <p14:creationId xmlns:p14="http://schemas.microsoft.com/office/powerpoint/2010/main" val="248358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C311FE-C535-6A46-BE55-B93AE60BC377}" type="slidenum">
              <a:rPr lang="en-US"/>
              <a:pPr>
                <a:defRPr/>
              </a:pPr>
              <a:t>‹#›</a:t>
            </a:fld>
            <a:endParaRPr lang="en-US" dirty="0"/>
          </a:p>
        </p:txBody>
      </p:sp>
    </p:spTree>
    <p:extLst>
      <p:ext uri="{BB962C8B-B14F-4D97-AF65-F5344CB8AC3E}">
        <p14:creationId xmlns:p14="http://schemas.microsoft.com/office/powerpoint/2010/main" val="343183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5E081-EC86-1347-9ECC-CACC81C26E3E}" type="slidenum">
              <a:rPr lang="en-US"/>
              <a:pPr>
                <a:defRPr/>
              </a:pPr>
              <a:t>‹#›</a:t>
            </a:fld>
            <a:endParaRPr lang="en-US" dirty="0"/>
          </a:p>
        </p:txBody>
      </p:sp>
    </p:spTree>
    <p:extLst>
      <p:ext uri="{BB962C8B-B14F-4D97-AF65-F5344CB8AC3E}">
        <p14:creationId xmlns:p14="http://schemas.microsoft.com/office/powerpoint/2010/main" val="211837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813974-12D5-2041-9C54-0A08F94D33CB}" type="slidenum">
              <a:rPr lang="en-US"/>
              <a:pPr>
                <a:defRPr/>
              </a:pPr>
              <a:t>‹#›</a:t>
            </a:fld>
            <a:endParaRPr lang="en-US" dirty="0"/>
          </a:p>
        </p:txBody>
      </p:sp>
    </p:spTree>
    <p:extLst>
      <p:ext uri="{BB962C8B-B14F-4D97-AF65-F5344CB8AC3E}">
        <p14:creationId xmlns:p14="http://schemas.microsoft.com/office/powerpoint/2010/main" val="98100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6977A5-F595-3F43-A025-F9F21770415C}" type="slidenum">
              <a:rPr lang="en-US"/>
              <a:pPr>
                <a:defRPr/>
              </a:pPr>
              <a:t>‹#›</a:t>
            </a:fld>
            <a:endParaRPr lang="en-US" dirty="0"/>
          </a:p>
        </p:txBody>
      </p:sp>
    </p:spTree>
    <p:extLst>
      <p:ext uri="{BB962C8B-B14F-4D97-AF65-F5344CB8AC3E}">
        <p14:creationId xmlns:p14="http://schemas.microsoft.com/office/powerpoint/2010/main" val="414816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5BE9DD-50D6-7E40-8EA0-A267DE6E9055}" type="slidenum">
              <a:rPr lang="en-US"/>
              <a:pPr>
                <a:defRPr/>
              </a:pPr>
              <a:t>‹#›</a:t>
            </a:fld>
            <a:endParaRPr lang="en-US" dirty="0"/>
          </a:p>
        </p:txBody>
      </p:sp>
    </p:spTree>
    <p:extLst>
      <p:ext uri="{BB962C8B-B14F-4D97-AF65-F5344CB8AC3E}">
        <p14:creationId xmlns:p14="http://schemas.microsoft.com/office/powerpoint/2010/main" val="210292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3AAD5F-A2A7-3248-80F2-281BE7CE630C}" type="slidenum">
              <a:rPr lang="en-US"/>
              <a:pPr>
                <a:defRPr/>
              </a:pPr>
              <a:t>‹#›</a:t>
            </a:fld>
            <a:endParaRPr lang="en-US" dirty="0"/>
          </a:p>
        </p:txBody>
      </p:sp>
    </p:spTree>
    <p:extLst>
      <p:ext uri="{BB962C8B-B14F-4D97-AF65-F5344CB8AC3E}">
        <p14:creationId xmlns:p14="http://schemas.microsoft.com/office/powerpoint/2010/main" val="253457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5B9980-0FA1-1942-ADB6-84528883B184}" type="slidenum">
              <a:rPr lang="en-US"/>
              <a:pPr>
                <a:defRPr/>
              </a:pPr>
              <a:t>‹#›</a:t>
            </a:fld>
            <a:endParaRPr lang="en-US" dirty="0"/>
          </a:p>
        </p:txBody>
      </p:sp>
    </p:spTree>
    <p:extLst>
      <p:ext uri="{BB962C8B-B14F-4D97-AF65-F5344CB8AC3E}">
        <p14:creationId xmlns:p14="http://schemas.microsoft.com/office/powerpoint/2010/main" val="222061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2E9662-399F-1447-91F8-BD87AE75B835}" type="slidenum">
              <a:rPr lang="en-US"/>
              <a:pPr>
                <a:defRPr/>
              </a:pPr>
              <a:t>‹#›</a:t>
            </a:fld>
            <a:endParaRPr lang="en-US" dirty="0"/>
          </a:p>
        </p:txBody>
      </p:sp>
    </p:spTree>
    <p:extLst>
      <p:ext uri="{BB962C8B-B14F-4D97-AF65-F5344CB8AC3E}">
        <p14:creationId xmlns:p14="http://schemas.microsoft.com/office/powerpoint/2010/main" val="146761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7B9092-F2AF-7440-A971-64AD4404E01F}" type="slidenum">
              <a:rPr lang="en-US"/>
              <a:pPr>
                <a:defRPr/>
              </a:pPr>
              <a:t>‹#›</a:t>
            </a:fld>
            <a:endParaRPr lang="en-US" dirty="0"/>
          </a:p>
        </p:txBody>
      </p:sp>
    </p:spTree>
    <p:extLst>
      <p:ext uri="{BB962C8B-B14F-4D97-AF65-F5344CB8AC3E}">
        <p14:creationId xmlns:p14="http://schemas.microsoft.com/office/powerpoint/2010/main" val="236886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135D9D-5B89-644B-A0B5-AEA745E1F7C2}" type="slidenum">
              <a:rPr lang="en-US"/>
              <a:pPr>
                <a:defRPr/>
              </a:pPr>
              <a:t>‹#›</a:t>
            </a:fld>
            <a:endParaRPr lang="en-US" dirty="0"/>
          </a:p>
        </p:txBody>
      </p:sp>
    </p:spTree>
    <p:extLst>
      <p:ext uri="{BB962C8B-B14F-4D97-AF65-F5344CB8AC3E}">
        <p14:creationId xmlns:p14="http://schemas.microsoft.com/office/powerpoint/2010/main" val="237487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BFEBFF6-3965-7B4F-8286-1AB218E8DCA4}" type="slidenum">
              <a:rPr lang="en-US"/>
              <a:pPr>
                <a:defRPr/>
              </a:pPr>
              <a:t>‹#›</a:t>
            </a:fld>
            <a:endParaRPr lang="en-US" dirty="0"/>
          </a:p>
        </p:txBody>
      </p:sp>
      <p:pic>
        <p:nvPicPr>
          <p:cNvPr id="1025" name="BasicDataObject1" hidden="1"/>
          <p:cNvPicPr preferRelativeResize="0">
            <a:picLocks noChangeArrowheads="1" noChangeShapeType="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ln>
            <a:noFill/>
          </a:ln>
          <a:extLst>
            <a:ext uri="{91240B29-F687-4f45-9708-019B960494DF}">
              <a14:hiddenLine xmlns:a14="http://schemas.microsoft.com/office/drawing/2010/main" xmlns="" w="9525">
                <a:no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078662" y="11412"/>
            <a:ext cx="4281487" cy="6852860"/>
            <a:chOff x="-76200" y="30540"/>
            <a:chExt cx="4281487" cy="6852860"/>
          </a:xfrm>
        </p:grpSpPr>
        <p:sp>
          <p:nvSpPr>
            <p:cNvPr id="48" name="Text Box 20"/>
            <p:cNvSpPr txBox="1">
              <a:spLocks noChangeArrowheads="1"/>
            </p:cNvSpPr>
            <p:nvPr/>
          </p:nvSpPr>
          <p:spPr bwMode="auto">
            <a:xfrm>
              <a:off x="558800" y="30540"/>
              <a:ext cx="27940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b="1" dirty="0">
                  <a:latin typeface="Avenir Medium"/>
                  <a:cs typeface="Avenir Medium"/>
                </a:rPr>
                <a:t>71 Owners</a:t>
              </a:r>
            </a:p>
            <a:p>
              <a:pPr algn="ctr">
                <a:defRPr/>
              </a:pPr>
              <a:r>
                <a:rPr lang="en-US" b="1" dirty="0">
                  <a:latin typeface="Avenir Medium"/>
                  <a:cs typeface="Avenir Medium"/>
                </a:rPr>
                <a:t>judge their</a:t>
              </a:r>
            </a:p>
            <a:p>
              <a:pPr algn="ctr">
                <a:defRPr/>
              </a:pPr>
              <a:r>
                <a:rPr lang="en-US" b="1" i="1" dirty="0">
                  <a:latin typeface="Avenir Medium"/>
                  <a:cs typeface="Avenir Medium"/>
                </a:rPr>
                <a:t>Retinal Acuity Meters</a:t>
              </a:r>
            </a:p>
            <a:p>
              <a:pPr algn="ctr">
                <a:defRPr/>
              </a:pPr>
              <a:r>
                <a:rPr lang="en-US" dirty="0">
                  <a:latin typeface="Avenir Oblique"/>
                  <a:cs typeface="Avenir Oblique"/>
                </a:rPr>
                <a:t>“Simply the Best”</a:t>
              </a:r>
            </a:p>
          </p:txBody>
        </p:sp>
        <p:sp>
          <p:nvSpPr>
            <p:cNvPr id="15365" name="Text Box 16"/>
            <p:cNvSpPr txBox="1">
              <a:spLocks noChangeArrowheads="1"/>
            </p:cNvSpPr>
            <p:nvPr/>
          </p:nvSpPr>
          <p:spPr bwMode="auto">
            <a:xfrm>
              <a:off x="126336" y="5590738"/>
              <a:ext cx="1954189"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dirty="0"/>
                <a:t>AMA Optics, Inc.</a:t>
              </a:r>
            </a:p>
            <a:p>
              <a:pPr eaLnBrk="1" hangingPunct="1"/>
              <a:r>
                <a:rPr lang="en-US" sz="1200" dirty="0"/>
                <a:t>11 Island Ave, Suite 1001.</a:t>
              </a:r>
            </a:p>
            <a:p>
              <a:pPr eaLnBrk="1" hangingPunct="1"/>
              <a:r>
                <a:rPr lang="en-US" sz="1200" dirty="0"/>
                <a:t>Miami Beach, FL 33139</a:t>
              </a:r>
            </a:p>
            <a:p>
              <a:pPr eaLnBrk="1" hangingPunct="1"/>
              <a:r>
                <a:rPr lang="en-US" sz="1200" dirty="0"/>
                <a:t>1-877-744-EYES </a:t>
              </a:r>
              <a:r>
                <a:rPr lang="en-US" sz="1000" dirty="0"/>
                <a:t>(3937)</a:t>
              </a:r>
            </a:p>
            <a:p>
              <a:pPr eaLnBrk="1" hangingPunct="1"/>
              <a:r>
                <a:rPr lang="en-US" sz="1000" dirty="0"/>
                <a:t>305-321-7855</a:t>
              </a:r>
            </a:p>
            <a:p>
              <a:pPr eaLnBrk="1" hangingPunct="1"/>
              <a:r>
                <a:rPr lang="en-US" sz="1000" dirty="0"/>
                <a:t>www.amaoptics.com</a:t>
              </a:r>
            </a:p>
            <a:p>
              <a:pPr eaLnBrk="1" hangingPunct="1"/>
              <a:r>
                <a:rPr lang="en-US" sz="1000" dirty="0" err="1"/>
                <a:t>www.visionperformance.store</a:t>
              </a:r>
              <a:endParaRPr lang="en-US" sz="1000" dirty="0"/>
            </a:p>
          </p:txBody>
        </p:sp>
        <p:sp>
          <p:nvSpPr>
            <p:cNvPr id="15367" name="Text Box 15"/>
            <p:cNvSpPr txBox="1">
              <a:spLocks noChangeArrowheads="1"/>
            </p:cNvSpPr>
            <p:nvPr/>
          </p:nvSpPr>
          <p:spPr bwMode="auto">
            <a:xfrm>
              <a:off x="1155700" y="5029200"/>
              <a:ext cx="190341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000" dirty="0">
                  <a:cs typeface="Arial" charset="0"/>
                </a:rPr>
                <a:t>© 2014 AMA Optics, Inc.</a:t>
              </a:r>
            </a:p>
            <a:p>
              <a:pPr eaLnBrk="1" hangingPunct="1"/>
              <a:r>
                <a:rPr lang="en-US" sz="1000" dirty="0">
                  <a:cs typeface="Arial" charset="0"/>
                </a:rPr>
                <a:t>U.S. Patent No. 5,398,085</a:t>
              </a:r>
            </a:p>
            <a:p>
              <a:pPr eaLnBrk="1" hangingPunct="1"/>
              <a:r>
                <a:rPr lang="en-US" sz="1000" dirty="0">
                  <a:cs typeface="Arial" charset="0"/>
                </a:rPr>
                <a:t>U.S. Trademark No. 2,776,911</a:t>
              </a:r>
            </a:p>
            <a:p>
              <a:pPr eaLnBrk="1" hangingPunct="1"/>
              <a:endParaRPr lang="en-US" sz="1000" dirty="0">
                <a:cs typeface="Arial" charset="0"/>
              </a:endParaRPr>
            </a:p>
          </p:txBody>
        </p:sp>
        <p:sp>
          <p:nvSpPr>
            <p:cNvPr id="52" name="Text Box 30"/>
            <p:cNvSpPr txBox="1">
              <a:spLocks noChangeArrowheads="1"/>
            </p:cNvSpPr>
            <p:nvPr/>
          </p:nvSpPr>
          <p:spPr bwMode="auto">
            <a:xfrm>
              <a:off x="-76200" y="1600200"/>
              <a:ext cx="2286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sz="1100" b="1" i="1" dirty="0">
                  <a:solidFill>
                    <a:srgbClr val="336699"/>
                  </a:solidFill>
                  <a:effectLst>
                    <a:outerShdw blurRad="38100" dist="38100" dir="2700000" algn="tl">
                      <a:srgbClr val="DDDDDD"/>
                    </a:outerShdw>
                  </a:effectLst>
                  <a:latin typeface="Avenir Black"/>
                  <a:cs typeface="Avenir Black"/>
                </a:rPr>
                <a:t>Improves Patient Care</a:t>
              </a:r>
              <a:endParaRPr lang="en-US" sz="1800" dirty="0">
                <a:solidFill>
                  <a:srgbClr val="336699"/>
                </a:solidFill>
                <a:effectLst>
                  <a:outerShdw blurRad="38100" dist="38100" dir="2700000" algn="tl">
                    <a:srgbClr val="DDDDDD"/>
                  </a:outerShdw>
                </a:effectLst>
                <a:latin typeface="Avenir Black"/>
                <a:cs typeface="Avenir Black"/>
              </a:endParaRPr>
            </a:p>
          </p:txBody>
        </p:sp>
        <p:grpSp>
          <p:nvGrpSpPr>
            <p:cNvPr id="15369" name="Group 52"/>
            <p:cNvGrpSpPr>
              <a:grpSpLocks/>
            </p:cNvGrpSpPr>
            <p:nvPr/>
          </p:nvGrpSpPr>
          <p:grpSpPr bwMode="auto">
            <a:xfrm>
              <a:off x="2216925" y="1524000"/>
              <a:ext cx="1749197" cy="533400"/>
              <a:chOff x="1734579" y="1801108"/>
              <a:chExt cx="1746662" cy="533400"/>
            </a:xfrm>
          </p:grpSpPr>
          <p:sp>
            <p:nvSpPr>
              <p:cNvPr id="54" name="Oval 53"/>
              <p:cNvSpPr/>
              <p:nvPr/>
            </p:nvSpPr>
            <p:spPr>
              <a:xfrm>
                <a:off x="2182150" y="1801108"/>
                <a:ext cx="572256" cy="5334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endParaRPr lang="en-US" dirty="0">
                  <a:solidFill>
                    <a:srgbClr val="000000"/>
                  </a:solidFill>
                </a:endParaRPr>
              </a:p>
            </p:txBody>
          </p:sp>
          <p:sp>
            <p:nvSpPr>
              <p:cNvPr id="15420" name="TextBox 54"/>
              <p:cNvSpPr txBox="1">
                <a:spLocks noChangeArrowheads="1"/>
              </p:cNvSpPr>
              <p:nvPr/>
            </p:nvSpPr>
            <p:spPr bwMode="auto">
              <a:xfrm>
                <a:off x="1734579" y="1860401"/>
                <a:ext cx="1746662" cy="338554"/>
              </a:xfrm>
              <a:prstGeom prst="rect">
                <a:avLst/>
              </a:prstGeom>
              <a:noFill/>
              <a:ln w="9525">
                <a:noFill/>
                <a:miter lim="800000"/>
                <a:headEnd/>
                <a:tailEnd/>
              </a:ln>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285750" indent="-285750" algn="just" eaLnBrk="1" hangingPunct="1">
                  <a:buFont typeface="Wingdings" charset="2"/>
                  <a:buChar char="ü"/>
                </a:pPr>
                <a:r>
                  <a:rPr lang="en-US" dirty="0"/>
                  <a:t>100%  (71/71)</a:t>
                </a:r>
              </a:p>
            </p:txBody>
          </p:sp>
        </p:grpSp>
        <p:sp>
          <p:nvSpPr>
            <p:cNvPr id="56" name="Text Box 27"/>
            <p:cNvSpPr txBox="1">
              <a:spLocks noChangeArrowheads="1"/>
            </p:cNvSpPr>
            <p:nvPr/>
          </p:nvSpPr>
          <p:spPr bwMode="auto">
            <a:xfrm>
              <a:off x="-76200" y="3636963"/>
              <a:ext cx="3048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sz="1100" b="1" i="1" dirty="0">
                  <a:solidFill>
                    <a:srgbClr val="336699"/>
                  </a:solidFill>
                  <a:effectLst>
                    <a:outerShdw blurRad="38100" dist="38100" dir="2700000" algn="tl">
                      <a:srgbClr val="DDDDDD"/>
                    </a:outerShdw>
                  </a:effectLst>
                  <a:latin typeface="Avenir Black"/>
                  <a:cs typeface="Avenir Black"/>
                </a:rPr>
                <a:t>Identifies Operable Surgical Cases </a:t>
              </a:r>
              <a:br>
                <a:rPr lang="en-US" sz="1100" b="1" i="1" dirty="0">
                  <a:solidFill>
                    <a:srgbClr val="336699"/>
                  </a:solidFill>
                  <a:effectLst>
                    <a:outerShdw blurRad="38100" dist="38100" dir="2700000" algn="tl">
                      <a:srgbClr val="DDDDDD"/>
                    </a:outerShdw>
                  </a:effectLst>
                  <a:latin typeface="Avenir Black"/>
                  <a:cs typeface="Avenir Black"/>
                </a:rPr>
              </a:br>
              <a:r>
                <a:rPr lang="en-US" sz="1100" b="1" i="1" dirty="0">
                  <a:solidFill>
                    <a:srgbClr val="336699"/>
                  </a:solidFill>
                  <a:effectLst>
                    <a:outerShdw blurRad="38100" dist="38100" dir="2700000" algn="tl">
                      <a:srgbClr val="DDDDDD"/>
                    </a:outerShdw>
                  </a:effectLst>
                  <a:latin typeface="Avenir Black"/>
                  <a:cs typeface="Avenir Black"/>
                </a:rPr>
                <a:t>“Thought” Inoperable</a:t>
              </a:r>
              <a:endParaRPr lang="en-US" sz="1800" dirty="0">
                <a:solidFill>
                  <a:srgbClr val="336699"/>
                </a:solidFill>
                <a:effectLst>
                  <a:outerShdw blurRad="38100" dist="38100" dir="2700000" algn="tl">
                    <a:srgbClr val="DDDDDD"/>
                  </a:outerShdw>
                </a:effectLst>
                <a:latin typeface="Avenir Black"/>
                <a:cs typeface="Avenir Black"/>
              </a:endParaRPr>
            </a:p>
          </p:txBody>
        </p:sp>
        <p:sp>
          <p:nvSpPr>
            <p:cNvPr id="15418" name="TextBox 58"/>
            <p:cNvSpPr txBox="1">
              <a:spLocks noChangeArrowheads="1"/>
            </p:cNvSpPr>
            <p:nvPr/>
          </p:nvSpPr>
          <p:spPr bwMode="auto">
            <a:xfrm>
              <a:off x="2248985" y="3564493"/>
              <a:ext cx="156966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285750" indent="-285750" algn="just" eaLnBrk="1" hangingPunct="1">
                <a:buFont typeface="Wingdings" charset="2"/>
                <a:buChar char="ü"/>
              </a:pPr>
              <a:r>
                <a:rPr lang="en-US" dirty="0">
                  <a:solidFill>
                    <a:srgbClr val="000000"/>
                  </a:solidFill>
                </a:rPr>
                <a:t>92% (</a:t>
              </a:r>
              <a:r>
                <a:rPr lang="en-US" dirty="0"/>
                <a:t>65/71)</a:t>
              </a:r>
            </a:p>
          </p:txBody>
        </p:sp>
        <p:sp>
          <p:nvSpPr>
            <p:cNvPr id="60" name="Text Box 29"/>
            <p:cNvSpPr txBox="1">
              <a:spLocks noChangeArrowheads="1"/>
            </p:cNvSpPr>
            <p:nvPr/>
          </p:nvSpPr>
          <p:spPr bwMode="auto">
            <a:xfrm>
              <a:off x="-49213" y="2998788"/>
              <a:ext cx="3768725" cy="257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sz="1100" b="1" i="1" dirty="0">
                  <a:solidFill>
                    <a:srgbClr val="336699"/>
                  </a:solidFill>
                  <a:effectLst>
                    <a:outerShdw blurRad="38100" dist="38100" dir="2700000" algn="tl">
                      <a:srgbClr val="DDDDDD"/>
                    </a:outerShdw>
                  </a:effectLst>
                  <a:latin typeface="Avenir Black"/>
                  <a:cs typeface="Avenir Black"/>
                </a:rPr>
                <a:t>Improves Surgical Cases Selection</a:t>
              </a:r>
              <a:endParaRPr lang="en-US" sz="1800" dirty="0">
                <a:solidFill>
                  <a:srgbClr val="336699"/>
                </a:solidFill>
                <a:effectLst>
                  <a:outerShdw blurRad="38100" dist="38100" dir="2700000" algn="tl">
                    <a:srgbClr val="DDDDDD"/>
                  </a:outerShdw>
                </a:effectLst>
                <a:latin typeface="Avenir Black"/>
                <a:cs typeface="Avenir Black"/>
              </a:endParaRPr>
            </a:p>
          </p:txBody>
        </p:sp>
        <p:sp>
          <p:nvSpPr>
            <p:cNvPr id="64" name="Text Box 32"/>
            <p:cNvSpPr txBox="1">
              <a:spLocks noChangeArrowheads="1"/>
            </p:cNvSpPr>
            <p:nvPr/>
          </p:nvSpPr>
          <p:spPr bwMode="auto">
            <a:xfrm>
              <a:off x="-76200" y="2320925"/>
              <a:ext cx="2514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sz="1100" b="1" i="1" dirty="0">
                  <a:solidFill>
                    <a:srgbClr val="336699"/>
                  </a:solidFill>
                  <a:effectLst>
                    <a:outerShdw blurRad="38100" dist="38100" dir="2700000" algn="tl">
                      <a:srgbClr val="DDDDDD"/>
                    </a:outerShdw>
                  </a:effectLst>
                  <a:latin typeface="Avenir Black"/>
                  <a:cs typeface="Avenir Black"/>
                </a:rPr>
                <a:t>Improves Informed Consent</a:t>
              </a:r>
              <a:endParaRPr lang="en-US" sz="1800" dirty="0">
                <a:solidFill>
                  <a:srgbClr val="336699"/>
                </a:solidFill>
                <a:effectLst>
                  <a:outerShdw blurRad="38100" dist="38100" dir="2700000" algn="tl">
                    <a:srgbClr val="DDDDDD"/>
                  </a:outerShdw>
                </a:effectLst>
                <a:latin typeface="Avenir Black"/>
                <a:cs typeface="Avenir Black"/>
              </a:endParaRPr>
            </a:p>
          </p:txBody>
        </p:sp>
        <p:sp>
          <p:nvSpPr>
            <p:cNvPr id="71" name="Text Box 28"/>
            <p:cNvSpPr txBox="1">
              <a:spLocks noChangeArrowheads="1"/>
            </p:cNvSpPr>
            <p:nvPr/>
          </p:nvSpPr>
          <p:spPr bwMode="auto">
            <a:xfrm>
              <a:off x="-76200" y="4354513"/>
              <a:ext cx="4281487"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sz="1100" b="1" i="1" dirty="0">
                  <a:solidFill>
                    <a:srgbClr val="336699"/>
                  </a:solidFill>
                  <a:effectLst>
                    <a:outerShdw blurRad="38100" dist="38100" dir="2700000" algn="tl">
                      <a:srgbClr val="DDDDDD"/>
                    </a:outerShdw>
                  </a:effectLst>
                  <a:latin typeface="Avenir Black"/>
                  <a:cs typeface="Avenir Black"/>
                </a:rPr>
                <a:t>Changed My Practice Pattern</a:t>
              </a:r>
              <a:endParaRPr lang="en-US" sz="1800" dirty="0">
                <a:solidFill>
                  <a:srgbClr val="336699"/>
                </a:solidFill>
                <a:effectLst>
                  <a:outerShdw blurRad="38100" dist="38100" dir="2700000" algn="tl">
                    <a:srgbClr val="DDDDDD"/>
                  </a:outerShdw>
                </a:effectLst>
                <a:latin typeface="Avenir Black"/>
                <a:cs typeface="Avenir Black"/>
              </a:endParaRPr>
            </a:p>
          </p:txBody>
        </p:sp>
        <p:grpSp>
          <p:nvGrpSpPr>
            <p:cNvPr id="75" name="Group 52"/>
            <p:cNvGrpSpPr>
              <a:grpSpLocks/>
            </p:cNvGrpSpPr>
            <p:nvPr/>
          </p:nvGrpSpPr>
          <p:grpSpPr bwMode="auto">
            <a:xfrm>
              <a:off x="2248983" y="2209800"/>
              <a:ext cx="1685077" cy="644069"/>
              <a:chOff x="1766592" y="1801108"/>
              <a:chExt cx="1682635" cy="644069"/>
            </a:xfrm>
          </p:grpSpPr>
          <p:sp>
            <p:nvSpPr>
              <p:cNvPr id="76" name="Oval 75"/>
              <p:cNvSpPr/>
              <p:nvPr/>
            </p:nvSpPr>
            <p:spPr>
              <a:xfrm>
                <a:off x="2182150" y="1801108"/>
                <a:ext cx="572256" cy="5334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endParaRPr lang="en-US" dirty="0">
                  <a:solidFill>
                    <a:srgbClr val="000000"/>
                  </a:solidFill>
                </a:endParaRPr>
              </a:p>
            </p:txBody>
          </p:sp>
          <p:sp>
            <p:nvSpPr>
              <p:cNvPr id="77" name="TextBox 54"/>
              <p:cNvSpPr txBox="1">
                <a:spLocks noChangeArrowheads="1"/>
              </p:cNvSpPr>
              <p:nvPr/>
            </p:nvSpPr>
            <p:spPr bwMode="auto">
              <a:xfrm>
                <a:off x="1766592" y="1860401"/>
                <a:ext cx="1682635" cy="58477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285750" indent="-285750" algn="just" eaLnBrk="1" hangingPunct="1">
                  <a:buFont typeface="Wingdings" charset="2"/>
                  <a:buChar char="ü"/>
                </a:pPr>
                <a:r>
                  <a:rPr lang="en-US" dirty="0">
                    <a:solidFill>
                      <a:srgbClr val="000000"/>
                    </a:solidFill>
                  </a:rPr>
                  <a:t>100% </a:t>
                </a:r>
                <a:r>
                  <a:rPr lang="en-US" dirty="0"/>
                  <a:t>(71/71)</a:t>
                </a:r>
              </a:p>
              <a:p>
                <a:pPr marL="285750" indent="-285750" algn="just" eaLnBrk="1" hangingPunct="1">
                  <a:buFont typeface="Wingdings" charset="2"/>
                  <a:buChar char="ü"/>
                </a:pPr>
                <a:endParaRPr lang="en-US" dirty="0"/>
              </a:p>
            </p:txBody>
          </p:sp>
        </p:grpSp>
        <p:grpSp>
          <p:nvGrpSpPr>
            <p:cNvPr id="78" name="Group 52"/>
            <p:cNvGrpSpPr>
              <a:grpSpLocks/>
            </p:cNvGrpSpPr>
            <p:nvPr/>
          </p:nvGrpSpPr>
          <p:grpSpPr bwMode="auto">
            <a:xfrm>
              <a:off x="2248983" y="2895600"/>
              <a:ext cx="1685077" cy="584776"/>
              <a:chOff x="1766592" y="1801108"/>
              <a:chExt cx="1682635" cy="584776"/>
            </a:xfrm>
          </p:grpSpPr>
          <p:sp>
            <p:nvSpPr>
              <p:cNvPr id="79" name="Oval 78"/>
              <p:cNvSpPr/>
              <p:nvPr/>
            </p:nvSpPr>
            <p:spPr>
              <a:xfrm>
                <a:off x="2182150" y="1801108"/>
                <a:ext cx="572256" cy="5334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endParaRPr lang="en-US" dirty="0">
                  <a:solidFill>
                    <a:srgbClr val="000000"/>
                  </a:solidFill>
                </a:endParaRPr>
              </a:p>
            </p:txBody>
          </p:sp>
          <p:sp>
            <p:nvSpPr>
              <p:cNvPr id="80" name="TextBox 54"/>
              <p:cNvSpPr txBox="1">
                <a:spLocks noChangeArrowheads="1"/>
              </p:cNvSpPr>
              <p:nvPr/>
            </p:nvSpPr>
            <p:spPr bwMode="auto">
              <a:xfrm>
                <a:off x="1766592" y="1801108"/>
                <a:ext cx="1682635" cy="58477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285750" indent="-285750" algn="just" eaLnBrk="1" hangingPunct="1">
                  <a:buFont typeface="Wingdings" charset="2"/>
                  <a:buChar char="ü"/>
                </a:pPr>
                <a:r>
                  <a:rPr lang="en-US" dirty="0">
                    <a:solidFill>
                      <a:srgbClr val="000000"/>
                    </a:solidFill>
                  </a:rPr>
                  <a:t>100% </a:t>
                </a:r>
                <a:r>
                  <a:rPr lang="en-US" dirty="0"/>
                  <a:t>(71/71)</a:t>
                </a:r>
              </a:p>
              <a:p>
                <a:pPr marL="285750" indent="-285750" algn="just" eaLnBrk="1" hangingPunct="1">
                  <a:buFont typeface="Wingdings" charset="2"/>
                  <a:buChar char="ü"/>
                </a:pPr>
                <a:endParaRPr lang="en-US" dirty="0"/>
              </a:p>
            </p:txBody>
          </p:sp>
        </p:grpSp>
        <p:grpSp>
          <p:nvGrpSpPr>
            <p:cNvPr id="81" name="Group 52"/>
            <p:cNvGrpSpPr>
              <a:grpSpLocks/>
            </p:cNvGrpSpPr>
            <p:nvPr/>
          </p:nvGrpSpPr>
          <p:grpSpPr bwMode="auto">
            <a:xfrm>
              <a:off x="1958470" y="4267200"/>
              <a:ext cx="1685077" cy="644069"/>
              <a:chOff x="1766592" y="1801108"/>
              <a:chExt cx="1682635" cy="644069"/>
            </a:xfrm>
          </p:grpSpPr>
          <p:sp>
            <p:nvSpPr>
              <p:cNvPr id="82" name="Oval 81"/>
              <p:cNvSpPr/>
              <p:nvPr/>
            </p:nvSpPr>
            <p:spPr>
              <a:xfrm>
                <a:off x="2182150" y="1801108"/>
                <a:ext cx="572256" cy="5334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endParaRPr lang="en-US" dirty="0">
                  <a:solidFill>
                    <a:srgbClr val="000000"/>
                  </a:solidFill>
                </a:endParaRPr>
              </a:p>
            </p:txBody>
          </p:sp>
          <p:sp>
            <p:nvSpPr>
              <p:cNvPr id="83" name="TextBox 54"/>
              <p:cNvSpPr txBox="1">
                <a:spLocks noChangeArrowheads="1"/>
              </p:cNvSpPr>
              <p:nvPr/>
            </p:nvSpPr>
            <p:spPr bwMode="auto">
              <a:xfrm>
                <a:off x="1766592" y="1860401"/>
                <a:ext cx="1682635" cy="58477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285750" indent="-285750" algn="just" eaLnBrk="1" hangingPunct="1">
                  <a:buFont typeface="Wingdings" charset="2"/>
                  <a:buChar char="ü"/>
                </a:pPr>
                <a:r>
                  <a:rPr lang="en-US" dirty="0">
                    <a:solidFill>
                      <a:srgbClr val="000000"/>
                    </a:solidFill>
                  </a:rPr>
                  <a:t>100% </a:t>
                </a:r>
                <a:r>
                  <a:rPr lang="en-US" dirty="0"/>
                  <a:t>(71/71)</a:t>
                </a:r>
              </a:p>
              <a:p>
                <a:pPr marL="285750" indent="-285750" algn="just" eaLnBrk="1" hangingPunct="1">
                  <a:buFont typeface="Wingdings" charset="2"/>
                  <a:buChar char="ü"/>
                </a:pPr>
                <a:endParaRPr lang="en-US" dirty="0"/>
              </a:p>
            </p:txBody>
          </p:sp>
        </p:grpSp>
        <p:cxnSp>
          <p:nvCxnSpPr>
            <p:cNvPr id="84" name="Straight Connector 83"/>
            <p:cNvCxnSpPr/>
            <p:nvPr/>
          </p:nvCxnSpPr>
          <p:spPr bwMode="auto">
            <a:xfrm>
              <a:off x="152400" y="4800600"/>
              <a:ext cx="3276600" cy="0"/>
            </a:xfrm>
            <a:prstGeom prst="line">
              <a:avLst/>
            </a:prstGeom>
            <a:ln w="38100" cmpd="dbl">
              <a:solidFill>
                <a:srgbClr val="FF6600"/>
              </a:solidFill>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AB68D6A8-3983-BB46-BD0A-C1F3AEB47EC6}"/>
              </a:ext>
            </a:extLst>
          </p:cNvPr>
          <p:cNvGrpSpPr/>
          <p:nvPr/>
        </p:nvGrpSpPr>
        <p:grpSpPr>
          <a:xfrm>
            <a:off x="26740" y="53415"/>
            <a:ext cx="4572000" cy="6705600"/>
            <a:chOff x="4876800" y="0"/>
            <a:chExt cx="4572000" cy="6705600"/>
          </a:xfrm>
        </p:grpSpPr>
        <p:sp>
          <p:nvSpPr>
            <p:cNvPr id="15361" name="Rectangle 4"/>
            <p:cNvSpPr>
              <a:spLocks noChangeArrowheads="1"/>
            </p:cNvSpPr>
            <p:nvPr/>
          </p:nvSpPr>
          <p:spPr bwMode="auto">
            <a:xfrm>
              <a:off x="5334000" y="3518118"/>
              <a:ext cx="358140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marL="285750" indent="-285750">
                <a:buFont typeface="Wingdings" charset="2"/>
                <a:buChar char="ü"/>
              </a:pPr>
              <a:r>
                <a:rPr lang="en-US" sz="1400" b="1" dirty="0">
                  <a:solidFill>
                    <a:srgbClr val="006699"/>
                  </a:solidFill>
                </a:rPr>
                <a:t>Quick-Change Chart</a:t>
              </a:r>
            </a:p>
            <a:p>
              <a:pPr marL="285750" indent="-285750">
                <a:buFont typeface="Wingdings" charset="2"/>
                <a:buChar char="ü"/>
              </a:pPr>
              <a:r>
                <a:rPr lang="en-US" sz="1400" b="1" dirty="0">
                  <a:solidFill>
                    <a:srgbClr val="006699"/>
                  </a:solidFill>
                </a:rPr>
                <a:t>Choice of Charts</a:t>
              </a:r>
            </a:p>
            <a:p>
              <a:pPr marL="285750" indent="-285750">
                <a:buFont typeface="Wingdings" charset="2"/>
                <a:buChar char="ü"/>
              </a:pPr>
              <a:r>
                <a:rPr lang="en-US" sz="1400" b="1" dirty="0">
                  <a:solidFill>
                    <a:srgbClr val="006699"/>
                  </a:solidFill>
                </a:rPr>
                <a:t>20/20 to 20/400</a:t>
              </a:r>
            </a:p>
            <a:p>
              <a:pPr marL="285750" indent="-285750">
                <a:buFont typeface="Wingdings" charset="2"/>
                <a:buChar char="ü"/>
              </a:pPr>
              <a:r>
                <a:rPr lang="en-US" sz="1400" b="1" dirty="0">
                  <a:solidFill>
                    <a:srgbClr val="006699"/>
                  </a:solidFill>
                </a:rPr>
                <a:t>Dial-in Brightness</a:t>
              </a:r>
            </a:p>
            <a:p>
              <a:pPr marL="285750" indent="-285750">
                <a:buFont typeface="Wingdings" charset="2"/>
                <a:buChar char="ü"/>
              </a:pPr>
              <a:r>
                <a:rPr lang="en-US" sz="1400" b="1" dirty="0">
                  <a:solidFill>
                    <a:srgbClr val="006699"/>
                  </a:solidFill>
                </a:rPr>
                <a:t>Rechargeable</a:t>
              </a:r>
            </a:p>
            <a:p>
              <a:pPr marL="285750" indent="-285750">
                <a:buFont typeface="Wingdings" charset="2"/>
                <a:buChar char="ü"/>
              </a:pPr>
              <a:r>
                <a:rPr lang="en-US" sz="1400" b="1" dirty="0">
                  <a:solidFill>
                    <a:srgbClr val="006699"/>
                  </a:solidFill>
                </a:rPr>
                <a:t>Lanyard Switch</a:t>
              </a:r>
            </a:p>
            <a:p>
              <a:pPr marL="285750" indent="-285750">
                <a:buFont typeface="Wingdings" charset="2"/>
                <a:buChar char="ü"/>
              </a:pPr>
              <a:r>
                <a:rPr lang="en-US" sz="1400" b="1" dirty="0">
                  <a:solidFill>
                    <a:srgbClr val="006699"/>
                  </a:solidFill>
                </a:rPr>
                <a:t>Tripod Mount</a:t>
              </a:r>
            </a:p>
            <a:p>
              <a:pPr marL="285750" indent="-285750">
                <a:buFont typeface="Wingdings" charset="2"/>
                <a:buChar char="ü"/>
              </a:pPr>
              <a:r>
                <a:rPr lang="en-US" sz="1400" b="1" dirty="0">
                  <a:solidFill>
                    <a:srgbClr val="006699"/>
                  </a:solidFill>
                </a:rPr>
                <a:t>Three Years Warranty</a:t>
              </a:r>
            </a:p>
          </p:txBody>
        </p:sp>
        <p:sp>
          <p:nvSpPr>
            <p:cNvPr id="15363" name="Text Box 18"/>
            <p:cNvSpPr txBox="1">
              <a:spLocks noChangeArrowheads="1"/>
            </p:cNvSpPr>
            <p:nvPr/>
          </p:nvSpPr>
          <p:spPr bwMode="auto">
            <a:xfrm>
              <a:off x="5846280" y="6182380"/>
              <a:ext cx="263304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sz="1400" b="1" i="1" dirty="0">
                <a:solidFill>
                  <a:srgbClr val="FFFFFF"/>
                </a:solidFill>
              </a:endParaRPr>
            </a:p>
            <a:p>
              <a:pPr eaLnBrk="1" hangingPunct="1"/>
              <a:r>
                <a:rPr lang="en-US" sz="1400" b="1" i="1" dirty="0">
                  <a:solidFill>
                    <a:srgbClr val="336699"/>
                  </a:solidFill>
                  <a:latin typeface="Avenir Medium"/>
                  <a:cs typeface="Avenir Medium"/>
                </a:rPr>
                <a:t>~ Measure with Confidence ~</a:t>
              </a:r>
            </a:p>
          </p:txBody>
        </p:sp>
        <p:sp>
          <p:nvSpPr>
            <p:cNvPr id="8" name="Rectangle 7"/>
            <p:cNvSpPr/>
            <p:nvPr/>
          </p:nvSpPr>
          <p:spPr>
            <a:xfrm>
              <a:off x="4876800" y="0"/>
              <a:ext cx="4572000" cy="1446550"/>
            </a:xfrm>
            <a:prstGeom prst="rect">
              <a:avLst/>
            </a:prstGeom>
          </p:spPr>
          <p:txBody>
            <a:bodyPr>
              <a:spAutoFit/>
            </a:bodyPr>
            <a:lstStyle/>
            <a:p>
              <a:pPr algn="ctr"/>
              <a:r>
                <a:rPr lang="en-US" sz="3600" b="1" dirty="0">
                  <a:solidFill>
                    <a:srgbClr val="006699"/>
                  </a:solidFill>
                </a:rPr>
                <a:t>RAM</a:t>
              </a:r>
              <a:r>
                <a:rPr lang="en-US" sz="3600" b="1" baseline="30000" dirty="0">
                  <a:solidFill>
                    <a:srgbClr val="006699"/>
                  </a:solidFill>
                  <a:sym typeface="Symbol" charset="0"/>
                </a:rPr>
                <a:t> </a:t>
              </a:r>
              <a:r>
                <a:rPr lang="en-US" sz="3600" b="1" dirty="0">
                  <a:solidFill>
                    <a:srgbClr val="006699"/>
                  </a:solidFill>
                </a:rPr>
                <a:t>Prime</a:t>
              </a:r>
              <a:r>
                <a:rPr lang="en-US" sz="3600" b="1" baseline="30000" dirty="0">
                  <a:solidFill>
                    <a:srgbClr val="006699"/>
                  </a:solidFill>
                  <a:latin typeface="Zapf Dingbats"/>
                  <a:ea typeface="Zapf Dingbats"/>
                  <a:cs typeface="Zapf Dingbats"/>
                  <a:sym typeface="Zapf Dingbats"/>
                </a:rPr>
                <a:t>★</a:t>
              </a:r>
              <a:endParaRPr lang="en-US" sz="3600" b="1" baseline="30000" dirty="0">
                <a:solidFill>
                  <a:srgbClr val="006699"/>
                </a:solidFill>
              </a:endParaRPr>
            </a:p>
            <a:p>
              <a:pPr algn="ctr"/>
              <a:r>
                <a:rPr lang="en-US" sz="2000" b="1" dirty="0">
                  <a:solidFill>
                    <a:srgbClr val="006699"/>
                  </a:solidFill>
                </a:rPr>
                <a:t>Retinal Acuity Meter</a:t>
              </a:r>
              <a:br>
                <a:rPr lang="en-US" sz="2000" b="1" dirty="0">
                  <a:solidFill>
                    <a:srgbClr val="006699"/>
                  </a:solidFill>
                </a:rPr>
              </a:br>
              <a:r>
                <a:rPr lang="en-US" b="1" dirty="0">
                  <a:solidFill>
                    <a:srgbClr val="006699"/>
                  </a:solidFill>
                </a:rPr>
                <a:t>Clinically Proven</a:t>
              </a:r>
            </a:p>
            <a:p>
              <a:pPr algn="ctr"/>
              <a:r>
                <a:rPr lang="en-US" i="1" dirty="0">
                  <a:solidFill>
                    <a:srgbClr val="006699"/>
                  </a:solidFill>
                  <a:latin typeface="+mj-lt"/>
                  <a:cs typeface="Abadi MT Condensed Light"/>
                </a:rPr>
                <a:t>21 Years of Testing</a:t>
              </a:r>
            </a:p>
          </p:txBody>
        </p:sp>
        <p:pic>
          <p:nvPicPr>
            <p:cNvPr id="5" name="Picture 4"/>
            <p:cNvPicPr>
              <a:picLocks noChangeAspect="1"/>
            </p:cNvPicPr>
            <p:nvPr/>
          </p:nvPicPr>
          <p:blipFill>
            <a:blip r:embed="rId3"/>
            <a:stretch>
              <a:fillRect/>
            </a:stretch>
          </p:blipFill>
          <p:spPr>
            <a:xfrm>
              <a:off x="5181600" y="5638800"/>
              <a:ext cx="3581400" cy="543332"/>
            </a:xfrm>
            <a:prstGeom prst="rect">
              <a:avLst/>
            </a:prstGeom>
          </p:spPr>
        </p:pic>
        <p:cxnSp>
          <p:nvCxnSpPr>
            <p:cNvPr id="117" name="Straight Connector 116"/>
            <p:cNvCxnSpPr/>
            <p:nvPr/>
          </p:nvCxnSpPr>
          <p:spPr bwMode="auto">
            <a:xfrm>
              <a:off x="5105400" y="5410200"/>
              <a:ext cx="3810000" cy="0"/>
            </a:xfrm>
            <a:prstGeom prst="line">
              <a:avLst/>
            </a:prstGeom>
            <a:ln w="38100" cmpd="dbl">
              <a:solidFill>
                <a:srgbClr val="FF6600"/>
              </a:solidFill>
            </a:ln>
          </p:spPr>
          <p:style>
            <a:lnRef idx="2">
              <a:schemeClr val="accent1"/>
            </a:lnRef>
            <a:fillRef idx="0">
              <a:schemeClr val="accent1"/>
            </a:fillRef>
            <a:effectRef idx="1">
              <a:schemeClr val="accent1"/>
            </a:effectRef>
            <a:fontRef idx="minor">
              <a:schemeClr val="tx1"/>
            </a:fontRef>
          </p:style>
        </p:cxnSp>
        <p:pic>
          <p:nvPicPr>
            <p:cNvPr id="34" name="Picture 33"/>
            <p:cNvPicPr>
              <a:picLocks noChangeAspect="1"/>
            </p:cNvPicPr>
            <p:nvPr/>
          </p:nvPicPr>
          <p:blipFill>
            <a:blip r:embed="rId4"/>
            <a:stretch>
              <a:fillRect/>
            </a:stretch>
          </p:blipFill>
          <p:spPr>
            <a:xfrm rot="21075198">
              <a:off x="5661510" y="1645681"/>
              <a:ext cx="2717947" cy="1508738"/>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6" name="Text Box 24"/>
          <p:cNvSpPr txBox="1">
            <a:spLocks noChangeArrowheads="1"/>
          </p:cNvSpPr>
          <p:nvPr/>
        </p:nvSpPr>
        <p:spPr bwMode="auto">
          <a:xfrm>
            <a:off x="307245" y="1600200"/>
            <a:ext cx="2849404" cy="2139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100" dirty="0">
                <a:cs typeface="+mn-cs"/>
              </a:rPr>
              <a:t>Chart Options</a:t>
            </a:r>
          </a:p>
          <a:p>
            <a:pPr marL="342900" indent="-342900">
              <a:buAutoNum type="arabicPeriod"/>
              <a:defRPr/>
            </a:pPr>
            <a:r>
              <a:rPr lang="en-US" sz="1100" dirty="0">
                <a:cs typeface="+mn-cs"/>
              </a:rPr>
              <a:t>Potential Vision Charts</a:t>
            </a:r>
          </a:p>
          <a:p>
            <a:pPr marL="342900" indent="-342900">
              <a:buAutoNum type="arabicPeriod"/>
              <a:defRPr/>
            </a:pPr>
            <a:r>
              <a:rPr lang="en-US" sz="1100" dirty="0">
                <a:cs typeface="+mn-cs"/>
              </a:rPr>
              <a:t>Current Vision Charts (more opaque)</a:t>
            </a:r>
            <a:br>
              <a:rPr lang="en-US" sz="1100" dirty="0">
                <a:cs typeface="+mn-cs"/>
              </a:rPr>
            </a:br>
            <a:endParaRPr lang="en-US" sz="1100" dirty="0">
              <a:cs typeface="+mn-cs"/>
            </a:endParaRPr>
          </a:p>
          <a:p>
            <a:pPr>
              <a:defRPr/>
            </a:pPr>
            <a:r>
              <a:rPr lang="en-US" sz="1100" dirty="0">
                <a:cs typeface="+mn-cs"/>
              </a:rPr>
              <a:t>Chart Types</a:t>
            </a:r>
          </a:p>
          <a:p>
            <a:pPr marL="228600" indent="-228600">
              <a:buFont typeface="+mj-lt"/>
              <a:buAutoNum type="arabicPeriod"/>
              <a:defRPr/>
            </a:pPr>
            <a:r>
              <a:rPr lang="en-US" sz="1100" dirty="0">
                <a:cs typeface="+mn-cs"/>
              </a:rPr>
              <a:t>Letters</a:t>
            </a:r>
          </a:p>
          <a:p>
            <a:pPr marL="228600" indent="-228600">
              <a:buFont typeface="+mj-lt"/>
              <a:buAutoNum type="arabicPeriod"/>
              <a:defRPr/>
            </a:pPr>
            <a:r>
              <a:rPr lang="en-US" sz="1100" dirty="0">
                <a:cs typeface="+mn-cs"/>
              </a:rPr>
              <a:t>Numbers</a:t>
            </a:r>
          </a:p>
          <a:p>
            <a:pPr marL="228600" indent="-228600">
              <a:buFont typeface="+mj-lt"/>
              <a:buAutoNum type="arabicPeriod"/>
              <a:defRPr/>
            </a:pPr>
            <a:r>
              <a:rPr lang="en-US" sz="1100" dirty="0">
                <a:cs typeface="+mn-cs"/>
              </a:rPr>
              <a:t>Landolt C</a:t>
            </a:r>
          </a:p>
          <a:p>
            <a:pPr marL="228600" indent="-228600">
              <a:buFont typeface="+mj-lt"/>
              <a:buAutoNum type="arabicPeriod"/>
              <a:defRPr/>
            </a:pPr>
            <a:r>
              <a:rPr lang="en-US" sz="1100" dirty="0">
                <a:cs typeface="+mn-cs"/>
              </a:rPr>
              <a:t>Tumbling E</a:t>
            </a:r>
          </a:p>
          <a:p>
            <a:pPr marL="228600" indent="-228600">
              <a:buFont typeface="+mj-lt"/>
              <a:buAutoNum type="arabicPeriod"/>
              <a:defRPr/>
            </a:pPr>
            <a:r>
              <a:rPr lang="en-US" sz="1100" dirty="0">
                <a:cs typeface="+mn-cs"/>
              </a:rPr>
              <a:t>ETDRS </a:t>
            </a:r>
          </a:p>
          <a:p>
            <a:pPr marL="228600" indent="-228600">
              <a:buFont typeface="+mj-lt"/>
              <a:buAutoNum type="arabicPeriod"/>
              <a:defRPr/>
            </a:pPr>
            <a:r>
              <a:rPr lang="en-US" sz="1100" dirty="0">
                <a:cs typeface="+mn-cs"/>
              </a:rPr>
              <a:t>Custom</a:t>
            </a:r>
          </a:p>
          <a:p>
            <a:pPr>
              <a:defRPr/>
            </a:pPr>
            <a:endParaRPr lang="en-US" sz="1200" i="1" dirty="0">
              <a:cs typeface="Arial" charset="0"/>
            </a:endParaRPr>
          </a:p>
        </p:txBody>
      </p:sp>
      <p:sp>
        <p:nvSpPr>
          <p:cNvPr id="3" name="Text Box 17"/>
          <p:cNvSpPr txBox="1">
            <a:spLocks noChangeArrowheads="1"/>
          </p:cNvSpPr>
          <p:nvPr/>
        </p:nvSpPr>
        <p:spPr bwMode="auto">
          <a:xfrm>
            <a:off x="4208" y="4114800"/>
            <a:ext cx="5405991" cy="2631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100" dirty="0"/>
              <a:t>Packing List:    	      RAM®       RAM®          RAM®                                              </a:t>
            </a:r>
          </a:p>
          <a:p>
            <a:pPr marL="0" indent="0" eaLnBrk="1" hangingPunct="1"/>
            <a:r>
              <a:rPr lang="en-US" sz="1100" dirty="0"/>
              <a:t>1. Instrument	                             </a:t>
            </a:r>
            <a:r>
              <a:rPr lang="en-US" sz="1100" b="1" u="sng" dirty="0"/>
              <a:t>Prime</a:t>
            </a:r>
            <a:r>
              <a:rPr lang="en-US" sz="1100" b="1" dirty="0"/>
              <a:t>       Prime XL      </a:t>
            </a:r>
            <a:r>
              <a:rPr lang="en-US" sz="1100" b="1" u="sng" dirty="0"/>
              <a:t>ETDRS</a:t>
            </a:r>
            <a:endParaRPr lang="en-US" sz="1100" b="1" u="sng" dirty="0">
              <a:cs typeface="Arial" charset="0"/>
            </a:endParaRPr>
          </a:p>
          <a:p>
            <a:pPr marL="0" indent="0" eaLnBrk="1" hangingPunct="1"/>
            <a:r>
              <a:rPr lang="en-US" sz="1100" dirty="0"/>
              <a:t>2. Charts  	                                 1	   1                   5</a:t>
            </a:r>
            <a:endParaRPr lang="en-US" sz="1100" dirty="0">
              <a:cs typeface="Arial" charset="0"/>
            </a:endParaRPr>
          </a:p>
          <a:p>
            <a:pPr marL="0" indent="0" eaLnBrk="1" hangingPunct="1"/>
            <a:r>
              <a:rPr lang="en-US" sz="1100" dirty="0"/>
              <a:t>3. Extra Charts 	         No           Option          Option</a:t>
            </a:r>
            <a:br>
              <a:rPr lang="en-US" sz="1100" dirty="0"/>
            </a:br>
            <a:r>
              <a:rPr lang="en-US" sz="1100" dirty="0"/>
              <a:t>4. Carrier Frames                           Yes            Yes              Yes</a:t>
            </a:r>
          </a:p>
          <a:p>
            <a:pPr marL="0" indent="0" eaLnBrk="1" hangingPunct="1"/>
            <a:r>
              <a:rPr lang="en-US" sz="1100" dirty="0"/>
              <a:t>5. Trial Frame Pinhole	        Yes	   Yes              Yes</a:t>
            </a:r>
          </a:p>
          <a:p>
            <a:pPr marL="0" indent="0" eaLnBrk="1" hangingPunct="1"/>
            <a:r>
              <a:rPr lang="en-US" sz="1100" dirty="0"/>
              <a:t>5. Traditional Pinhole Clip-on (2)    Yes	   Yes              Yes </a:t>
            </a:r>
          </a:p>
          <a:p>
            <a:pPr marL="0" indent="0" eaLnBrk="1" hangingPunct="1"/>
            <a:r>
              <a:rPr lang="en-US" sz="1100" dirty="0"/>
              <a:t>6. Panoramic Pinhole Clip-on       Option 	 Option           Yes</a:t>
            </a:r>
          </a:p>
          <a:p>
            <a:pPr marL="0" indent="0" eaLnBrk="1" hangingPunct="1"/>
            <a:r>
              <a:rPr lang="en-US" sz="1100" dirty="0"/>
              <a:t>7. Occluding, Magnetic 	        Yes	   Yes              Yes</a:t>
            </a:r>
          </a:p>
          <a:p>
            <a:pPr marL="0" indent="0" eaLnBrk="1" hangingPunct="1"/>
            <a:r>
              <a:rPr lang="en-US" sz="1100" dirty="0"/>
              <a:t>8. Low Vision adaptor                   Option        Option           Yes</a:t>
            </a:r>
          </a:p>
          <a:p>
            <a:pPr marL="0" indent="0" eaLnBrk="1" hangingPunct="1"/>
            <a:r>
              <a:rPr lang="en-US" sz="1100" dirty="0"/>
              <a:t>8. Charger        	        Yes	   Yes              Yes              </a:t>
            </a:r>
          </a:p>
          <a:p>
            <a:pPr marL="0" indent="0" eaLnBrk="1" hangingPunct="1"/>
            <a:r>
              <a:rPr lang="en-US" sz="1100" dirty="0">
                <a:cs typeface="Arial" charset="0"/>
              </a:rPr>
              <a:t>9. Lanyard        	      </a:t>
            </a:r>
            <a:r>
              <a:rPr lang="en-US" sz="1100" dirty="0"/>
              <a:t>Option </a:t>
            </a:r>
            <a:r>
              <a:rPr lang="en-US" sz="1100" dirty="0">
                <a:cs typeface="Arial" charset="0"/>
              </a:rPr>
              <a:t>	  </a:t>
            </a:r>
            <a:r>
              <a:rPr lang="en-US" sz="1100" dirty="0"/>
              <a:t>Option          Yes</a:t>
            </a:r>
            <a:br>
              <a:rPr lang="en-US" sz="1100" dirty="0"/>
            </a:br>
            <a:r>
              <a:rPr lang="en-US" sz="1100" dirty="0"/>
              <a:t>10. Lens Cloth		        Yes	   Yes              Yes</a:t>
            </a:r>
          </a:p>
          <a:p>
            <a:pPr marL="0" indent="0" eaLnBrk="1" hangingPunct="1"/>
            <a:r>
              <a:rPr lang="en-US" sz="1100" dirty="0"/>
              <a:t>11. Manual		        Yes	   Yes              Yes</a:t>
            </a:r>
          </a:p>
          <a:p>
            <a:pPr eaLnBrk="1" hangingPunct="1"/>
            <a:endParaRPr lang="en-US" sz="1100" dirty="0"/>
          </a:p>
        </p:txBody>
      </p:sp>
      <p:sp>
        <p:nvSpPr>
          <p:cNvPr id="2" name="TextBox 1"/>
          <p:cNvSpPr txBox="1"/>
          <p:nvPr/>
        </p:nvSpPr>
        <p:spPr>
          <a:xfrm>
            <a:off x="307245" y="152400"/>
            <a:ext cx="1697901" cy="1277273"/>
          </a:xfrm>
          <a:prstGeom prst="rect">
            <a:avLst/>
          </a:prstGeom>
          <a:noFill/>
        </p:spPr>
        <p:txBody>
          <a:bodyPr wrap="none">
            <a:spAutoFit/>
          </a:bodyPr>
          <a:lstStyle/>
          <a:p>
            <a:pPr>
              <a:defRPr/>
            </a:pPr>
            <a:r>
              <a:rPr lang="en-US" sz="1100" dirty="0"/>
              <a:t>MODELS</a:t>
            </a:r>
            <a:br>
              <a:rPr lang="en-US" sz="1100" dirty="0"/>
            </a:br>
            <a:r>
              <a:rPr lang="en-US" sz="1100" dirty="0"/>
              <a:t>1. </a:t>
            </a:r>
            <a:r>
              <a:rPr lang="en-US" sz="1100" b="1" dirty="0"/>
              <a:t>RAM</a:t>
            </a:r>
            <a:r>
              <a:rPr lang="en-US" sz="1100" b="1" baseline="30000" dirty="0"/>
              <a:t>® </a:t>
            </a:r>
            <a:r>
              <a:rPr lang="en-US" sz="1100" b="1" dirty="0"/>
              <a:t>Prime</a:t>
            </a:r>
          </a:p>
          <a:p>
            <a:pPr>
              <a:defRPr/>
            </a:pPr>
            <a:r>
              <a:rPr lang="en-US" sz="1100" dirty="0"/>
              <a:t>    Single Chart</a:t>
            </a:r>
            <a:br>
              <a:rPr lang="en-US" sz="1100" dirty="0"/>
            </a:br>
            <a:r>
              <a:rPr lang="en-US" sz="1100" dirty="0"/>
              <a:t>2. </a:t>
            </a:r>
            <a:r>
              <a:rPr lang="en-US" sz="1100" b="1" dirty="0"/>
              <a:t>RAM</a:t>
            </a:r>
            <a:r>
              <a:rPr lang="en-US" sz="1100" b="1" baseline="30000" dirty="0"/>
              <a:t>® </a:t>
            </a:r>
            <a:r>
              <a:rPr lang="en-US" sz="1100" b="1" dirty="0"/>
              <a:t>Prime XL</a:t>
            </a:r>
          </a:p>
          <a:p>
            <a:pPr>
              <a:defRPr/>
            </a:pPr>
            <a:r>
              <a:rPr lang="en-US" sz="1100" dirty="0"/>
              <a:t>    Exchangeable Charts</a:t>
            </a:r>
            <a:endParaRPr lang="en-US" sz="1100" b="1" dirty="0"/>
          </a:p>
          <a:p>
            <a:pPr>
              <a:defRPr/>
            </a:pPr>
            <a:r>
              <a:rPr lang="en-US" sz="1100" b="1" dirty="0"/>
              <a:t>2. RAM</a:t>
            </a:r>
            <a:r>
              <a:rPr lang="en-US" sz="1100" b="1" baseline="30000" dirty="0"/>
              <a:t>®</a:t>
            </a:r>
            <a:r>
              <a:rPr lang="en-US" sz="1100" b="1" dirty="0"/>
              <a:t>ETDRS Mobile</a:t>
            </a:r>
            <a:br>
              <a:rPr lang="en-US" sz="1100" b="1" dirty="0"/>
            </a:br>
            <a:r>
              <a:rPr lang="en-US" sz="1100" b="1" dirty="0"/>
              <a:t>     </a:t>
            </a:r>
            <a:r>
              <a:rPr lang="en-US" sz="1100" dirty="0">
                <a:sym typeface="Zapf Dingbats"/>
              </a:rPr>
              <a:t>5 RTDRS Charts</a:t>
            </a:r>
            <a:endParaRPr lang="en-US" sz="1100" dirty="0"/>
          </a:p>
        </p:txBody>
      </p:sp>
      <p:sp>
        <p:nvSpPr>
          <p:cNvPr id="14" name="Text Box 13"/>
          <p:cNvSpPr txBox="1">
            <a:spLocks noChangeArrowheads="1"/>
          </p:cNvSpPr>
          <p:nvPr/>
        </p:nvSpPr>
        <p:spPr bwMode="auto">
          <a:xfrm>
            <a:off x="2074100" y="6575896"/>
            <a:ext cx="25087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dirty="0"/>
              <a:t>1</a:t>
            </a:r>
          </a:p>
        </p:txBody>
      </p:sp>
      <p:grpSp>
        <p:nvGrpSpPr>
          <p:cNvPr id="13" name="Group 12">
            <a:extLst>
              <a:ext uri="{FF2B5EF4-FFF2-40B4-BE49-F238E27FC236}">
                <a16:creationId xmlns:a16="http://schemas.microsoft.com/office/drawing/2014/main" id="{80B0C2E6-4D6C-FA4E-B640-88438B4DFDC1}"/>
              </a:ext>
            </a:extLst>
          </p:cNvPr>
          <p:cNvGrpSpPr/>
          <p:nvPr/>
        </p:nvGrpSpPr>
        <p:grpSpPr>
          <a:xfrm>
            <a:off x="4685422" y="-228599"/>
            <a:ext cx="4555561" cy="7089010"/>
            <a:chOff x="4876800" y="-156577"/>
            <a:chExt cx="4267200" cy="7015221"/>
          </a:xfrm>
        </p:grpSpPr>
        <p:sp>
          <p:nvSpPr>
            <p:cNvPr id="15" name="Rectangle 46">
              <a:extLst>
                <a:ext uri="{FF2B5EF4-FFF2-40B4-BE49-F238E27FC236}">
                  <a16:creationId xmlns:a16="http://schemas.microsoft.com/office/drawing/2014/main" id="{5CB11F2D-7273-D84A-A698-48F30421FDD1}"/>
                </a:ext>
              </a:extLst>
            </p:cNvPr>
            <p:cNvSpPr>
              <a:spLocks noChangeArrowheads="1"/>
            </p:cNvSpPr>
            <p:nvPr/>
          </p:nvSpPr>
          <p:spPr bwMode="auto">
            <a:xfrm>
              <a:off x="4876800" y="-156577"/>
              <a:ext cx="4267200" cy="6694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tabLst>
                  <a:tab pos="-457200" algn="l"/>
                </a:tabLst>
              </a:pPr>
              <a:r>
                <a:rPr lang="en-US" sz="1100" dirty="0">
                  <a:sym typeface="Symbol" charset="0"/>
                </a:rPr>
                <a:t>   The </a:t>
              </a:r>
              <a:r>
                <a:rPr lang="en-US" sz="1100" b="1" dirty="0"/>
                <a:t>RAM</a:t>
              </a:r>
              <a:r>
                <a:rPr lang="en-US" sz="1100" b="1" baseline="30000" dirty="0">
                  <a:sym typeface="Symbol" charset="0"/>
                </a:rPr>
                <a:t></a:t>
              </a:r>
              <a:r>
                <a:rPr lang="en-US" sz="1100" dirty="0"/>
                <a:t> measures the function of the macula for (1) diagnostic purpose and for (2) forecasting the outcome of cataract surgery. </a:t>
              </a:r>
              <a:r>
                <a:rPr lang="en-US" sz="1100" dirty="0">
                  <a:sym typeface="Symbol" charset="0"/>
                </a:rPr>
                <a:t> In comparison, OCT does not predict outcomes (function), the scan shows the shape of the eye in fine detail. The </a:t>
              </a:r>
              <a:r>
                <a:rPr lang="en-US" sz="1100" b="1" dirty="0"/>
                <a:t>RAM</a:t>
              </a:r>
              <a:r>
                <a:rPr lang="en-US" sz="1100" b="1" baseline="30000" dirty="0">
                  <a:sym typeface="Symbol" charset="0"/>
                </a:rPr>
                <a:t></a:t>
              </a:r>
              <a:r>
                <a:rPr lang="en-US" sz="1100" dirty="0"/>
                <a:t> predicts function best when </a:t>
              </a:r>
              <a:r>
                <a:rPr lang="en-US" sz="1100" dirty="0">
                  <a:sym typeface="Symbol" charset="0"/>
                </a:rPr>
                <a:t>pre-op acuity is 20/200 or better.  </a:t>
              </a:r>
            </a:p>
            <a:p>
              <a:pPr>
                <a:tabLst>
                  <a:tab pos="-457200" algn="l"/>
                </a:tabLst>
              </a:pPr>
              <a:r>
                <a:rPr lang="en-US" sz="1100" b="1" dirty="0">
                  <a:sym typeface="Symbol" charset="0"/>
                </a:rPr>
                <a:t>   Ease of Operation:  </a:t>
              </a:r>
              <a:r>
                <a:rPr lang="en-US" sz="1100" dirty="0">
                  <a:sym typeface="Symbol" charset="0"/>
                </a:rPr>
                <a:t>The </a:t>
              </a:r>
              <a:r>
                <a:rPr lang="en-US" sz="1100" b="1" dirty="0"/>
                <a:t>RAM</a:t>
              </a:r>
              <a:r>
                <a:rPr lang="en-US" sz="1100" b="1" baseline="30000" dirty="0">
                  <a:sym typeface="Symbol" charset="0"/>
                </a:rPr>
                <a:t></a:t>
              </a:r>
              <a:r>
                <a:rPr lang="en-US" sz="1100" dirty="0"/>
                <a:t> is simple to operate and takes only 1 minute per eye.</a:t>
              </a:r>
              <a:r>
                <a:rPr lang="en-US" sz="1100" dirty="0">
                  <a:sym typeface="Symbol" charset="0"/>
                </a:rPr>
                <a:t>  The </a:t>
              </a:r>
              <a:r>
                <a:rPr lang="en-US" sz="1100" b="1" dirty="0"/>
                <a:t>RAM</a:t>
              </a:r>
              <a:r>
                <a:rPr lang="en-US" sz="1100" b="1" baseline="30000" dirty="0">
                  <a:sym typeface="Symbol" charset="0"/>
                </a:rPr>
                <a:t></a:t>
              </a:r>
              <a:r>
                <a:rPr lang="en-US" sz="1100" dirty="0"/>
                <a:t> is used in conjunction with a multi-perforated Pinhole-Lens Clip-on and near vision correction.</a:t>
              </a:r>
            </a:p>
            <a:p>
              <a:pPr>
                <a:tabLst>
                  <a:tab pos="-457200" algn="l"/>
                </a:tabLst>
              </a:pPr>
              <a:r>
                <a:rPr lang="en-US" sz="1100" dirty="0"/>
                <a:t>   </a:t>
              </a:r>
              <a:r>
                <a:rPr lang="en-US" sz="1100" b="1" dirty="0"/>
                <a:t>Push-Button Switch</a:t>
              </a:r>
              <a:r>
                <a:rPr lang="en-US" sz="1100" dirty="0"/>
                <a:t>:  Momentary function with a touch,  full ON with a deep press (may need to use the small finger).</a:t>
              </a:r>
            </a:p>
            <a:p>
              <a:pPr>
                <a:tabLst>
                  <a:tab pos="-457200" algn="l"/>
                </a:tabLst>
              </a:pPr>
              <a:r>
                <a:rPr lang="en-US" sz="1100" dirty="0"/>
                <a:t>   </a:t>
              </a:r>
              <a:r>
                <a:rPr lang="en-US" sz="1100" b="1" dirty="0"/>
                <a:t>Chart Brightness:  </a:t>
              </a:r>
              <a:r>
                <a:rPr lang="en-US" sz="1100" dirty="0"/>
                <a:t>The standard </a:t>
              </a:r>
              <a:r>
                <a:rPr lang="en-US" sz="1100" b="1" dirty="0"/>
                <a:t>RAM</a:t>
              </a:r>
              <a:r>
                <a:rPr lang="en-US" sz="1100" b="1" baseline="30000" dirty="0">
                  <a:sym typeface="Symbol" charset="0"/>
                </a:rPr>
                <a:t></a:t>
              </a:r>
              <a:r>
                <a:rPr lang="en-US" sz="1100" dirty="0"/>
                <a:t> brightness is 3000 cd/m</a:t>
              </a:r>
              <a:r>
                <a:rPr lang="en-US" sz="1100" baseline="30000" dirty="0"/>
                <a:t>2 </a:t>
              </a:r>
              <a:r>
                <a:rPr lang="en-US" sz="1100" dirty="0"/>
                <a:t>for potential vision testing, lower brightness is used to measure current acuity and higher brightness is available to penetrate more opaque cataracts. By adjusting the slide-switch the voltage changes to achieve the desired brightness.  The graph on the label Illustrates the relation between voltage and brightness.</a:t>
              </a:r>
            </a:p>
            <a:p>
              <a:pPr>
                <a:tabLst>
                  <a:tab pos="-457200" algn="l"/>
                </a:tabLst>
              </a:pPr>
              <a:r>
                <a:rPr lang="en-US" sz="1100" dirty="0"/>
                <a:t>   </a:t>
              </a:r>
              <a:r>
                <a:rPr lang="en-US" sz="1100" b="1" dirty="0"/>
                <a:t>Testing Distance:  </a:t>
              </a:r>
              <a:r>
                <a:rPr lang="en-US" sz="1100" dirty="0"/>
                <a:t>Two retracting cords, 16 and 8 inches are built-in and rest in the retractor cave.  Testing at 16 inches measures acuity from 20/20 to 20/200.  Testing at 8 inches measures acuity from 20/200 to 20/400.  Parking the retractor over the slit, keeps the retractor out of the retractor cave for easy reuse.  A Low Vision adaptor is available for acuities to 20/1600.</a:t>
              </a:r>
              <a:endParaRPr lang="en-US" sz="1100" b="1" dirty="0"/>
            </a:p>
            <a:p>
              <a:pPr>
                <a:tabLst>
                  <a:tab pos="-457200" algn="l"/>
                </a:tabLst>
              </a:pPr>
              <a:r>
                <a:rPr lang="en-US" sz="1100" b="1" dirty="0"/>
                <a:t>   Quick-Change Charts:  RAM</a:t>
              </a:r>
              <a:r>
                <a:rPr lang="en-US" sz="1100" b="1" baseline="30000" dirty="0">
                  <a:sym typeface="Symbol" charset="0"/>
                </a:rPr>
                <a:t></a:t>
              </a:r>
              <a:r>
                <a:rPr lang="en-US" sz="1100" dirty="0"/>
                <a:t> Prime has the option of exchangeable charts.  Charts are available for either potential vision (brighter) or current acuity (dimmer). The chart types are Letters, Numbers, Tumbling E, Landolt C, custom and ETDRS series of 5 charts.</a:t>
              </a:r>
            </a:p>
            <a:p>
              <a:pPr>
                <a:tabLst>
                  <a:tab pos="-457200" algn="l"/>
                </a:tabLst>
              </a:pPr>
              <a:r>
                <a:rPr lang="en-US" sz="1100" dirty="0"/>
                <a:t>   </a:t>
              </a:r>
              <a:r>
                <a:rPr lang="en-US" sz="1100" b="1" dirty="0"/>
                <a:t>Chart Label:  </a:t>
              </a:r>
              <a:r>
                <a:rPr lang="en-US" sz="1100" dirty="0"/>
                <a:t>The label on the back shows the acuity index and Volts/Brightness graph.  The label is reversible: on the standard model, one side has letters and the reverse side has Landolt C.</a:t>
              </a:r>
              <a:endParaRPr lang="en-US" sz="1100" b="1" dirty="0"/>
            </a:p>
            <a:p>
              <a:pPr>
                <a:tabLst>
                  <a:tab pos="-457200" algn="l"/>
                </a:tabLst>
              </a:pPr>
              <a:r>
                <a:rPr lang="en-US" sz="1100" dirty="0">
                  <a:sym typeface="Symbol" charset="0"/>
                </a:rPr>
                <a:t>   </a:t>
              </a:r>
              <a:r>
                <a:rPr lang="en-US" sz="1100" b="1" dirty="0">
                  <a:sym typeface="Symbol" charset="0"/>
                </a:rPr>
                <a:t>Lanyard Option: </a:t>
              </a:r>
              <a:r>
                <a:rPr lang="en-US" sz="1100" dirty="0">
                  <a:sym typeface="Symbol" charset="0"/>
                </a:rPr>
                <a:t>Maintaining the precise testing distance is easy with the adjustable lanyard.  From around the patient’s neck, the lanyard attaches to lanyard switch of the </a:t>
              </a:r>
              <a:r>
                <a:rPr lang="en-US" sz="1100" b="1" dirty="0"/>
                <a:t>RAM</a:t>
              </a:r>
              <a:r>
                <a:rPr lang="en-US" sz="1100" b="1" baseline="30000" dirty="0">
                  <a:sym typeface="Symbol" charset="0"/>
                </a:rPr>
                <a:t></a:t>
              </a:r>
              <a:r>
                <a:rPr lang="en-US" sz="1100" dirty="0">
                  <a:sym typeface="Symbol" charset="0"/>
                </a:rPr>
                <a:t>.  Use the retractable cord of the  </a:t>
              </a:r>
              <a:r>
                <a:rPr lang="en-US" sz="1100" b="1" dirty="0"/>
                <a:t>RAM</a:t>
              </a:r>
              <a:r>
                <a:rPr lang="en-US" sz="1100" b="1" baseline="30000" dirty="0">
                  <a:sym typeface="Symbol" charset="0"/>
                </a:rPr>
                <a:t></a:t>
              </a:r>
              <a:r>
                <a:rPr lang="en-US" sz="1100" dirty="0"/>
                <a:t> </a:t>
              </a:r>
              <a:r>
                <a:rPr lang="en-US" sz="1100" dirty="0">
                  <a:sym typeface="Symbol" charset="0"/>
                </a:rPr>
                <a:t>to set the testing distance, then slide the lanyard fastened to fix the distance.  With the patient holding the </a:t>
              </a:r>
              <a:r>
                <a:rPr lang="en-US" sz="1100" b="1" dirty="0"/>
                <a:t>RAM</a:t>
              </a:r>
              <a:r>
                <a:rPr lang="en-US" sz="1100" b="1" baseline="30000" dirty="0">
                  <a:sym typeface="Symbol" charset="0"/>
                </a:rPr>
                <a:t></a:t>
              </a:r>
              <a:r>
                <a:rPr lang="en-US" sz="1100" dirty="0">
                  <a:sym typeface="Symbol" charset="0"/>
                </a:rPr>
                <a:t>, the chart light turns on when the lanyard is extended and taunt</a:t>
              </a:r>
              <a:r>
                <a:rPr lang="en-US" sz="1100" dirty="0"/>
                <a:t>.  Lanyards are sold separately.</a:t>
              </a:r>
              <a:endParaRPr lang="en-US" sz="1100" dirty="0">
                <a:sym typeface="Symbol" charset="0"/>
              </a:endParaRPr>
            </a:p>
          </p:txBody>
        </p:sp>
        <p:sp>
          <p:nvSpPr>
            <p:cNvPr id="16" name="Text Box 22">
              <a:extLst>
                <a:ext uri="{FF2B5EF4-FFF2-40B4-BE49-F238E27FC236}">
                  <a16:creationId xmlns:a16="http://schemas.microsoft.com/office/drawing/2014/main" id="{29985FE7-F6B6-0146-86E3-F77479A63CB7}"/>
                </a:ext>
              </a:extLst>
            </p:cNvPr>
            <p:cNvSpPr txBox="1">
              <a:spLocks noChangeArrowheads="1"/>
            </p:cNvSpPr>
            <p:nvPr/>
          </p:nvSpPr>
          <p:spPr bwMode="auto">
            <a:xfrm>
              <a:off x="6883400" y="6627812"/>
              <a:ext cx="3048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dirty="0"/>
                <a:t>2</a:t>
              </a:r>
            </a:p>
          </p:txBody>
        </p:sp>
      </p:gr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8"/>
          <p:cNvSpPr txBox="1">
            <a:spLocks noChangeArrowheads="1"/>
          </p:cNvSpPr>
          <p:nvPr/>
        </p:nvSpPr>
        <p:spPr bwMode="auto">
          <a:xfrm>
            <a:off x="0" y="53903"/>
            <a:ext cx="4114800" cy="7032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100" b="1" dirty="0">
                <a:sym typeface="Symbol" charset="0"/>
              </a:rPr>
              <a:t>TESTING PROTOCOL</a:t>
            </a:r>
          </a:p>
          <a:p>
            <a:pPr marL="228600" indent="-228600" eaLnBrk="1" hangingPunct="1">
              <a:buAutoNum type="alphaUcPeriod"/>
            </a:pPr>
            <a:r>
              <a:rPr lang="en-US" sz="1100" b="1" dirty="0">
                <a:sym typeface="Symbol" charset="0"/>
              </a:rPr>
              <a:t>Retinal Acuity Measurement (Potential Vision)</a:t>
            </a:r>
            <a:br>
              <a:rPr lang="en-US" sz="1100" b="1" dirty="0">
                <a:sym typeface="Symbol" charset="0"/>
              </a:rPr>
            </a:br>
            <a:r>
              <a:rPr lang="en-US" sz="1100" b="1" i="1" dirty="0">
                <a:sym typeface="Symbol" charset="0"/>
              </a:rPr>
              <a:t>Pre Test details</a:t>
            </a:r>
            <a:r>
              <a:rPr lang="en-US" sz="1100" i="1" dirty="0">
                <a:sym typeface="Symbol" charset="0"/>
              </a:rPr>
              <a:t> </a:t>
            </a:r>
          </a:p>
          <a:p>
            <a:pPr marL="171450" indent="-171450" eaLnBrk="1" hangingPunct="1">
              <a:buFont typeface="Arial"/>
              <a:buChar char="•"/>
            </a:pPr>
            <a:r>
              <a:rPr lang="en-US" sz="1100" dirty="0">
                <a:sym typeface="Symbol" charset="0"/>
              </a:rPr>
              <a:t>Test in a semi dark room.</a:t>
            </a:r>
          </a:p>
          <a:p>
            <a:pPr marL="171450" indent="-171450" eaLnBrk="1" hangingPunct="1">
              <a:buFont typeface="Arial"/>
              <a:buChar char="•"/>
            </a:pPr>
            <a:r>
              <a:rPr lang="en-US" sz="1100" dirty="0">
                <a:sym typeface="Symbol" charset="0"/>
              </a:rPr>
              <a:t> Avoid Bright Light Exposure Prior To Testing</a:t>
            </a:r>
          </a:p>
          <a:p>
            <a:pPr eaLnBrk="1" hangingPunct="1"/>
            <a:r>
              <a:rPr lang="en-US" sz="1100" dirty="0">
                <a:sym typeface="Symbol" charset="0"/>
              </a:rPr>
              <a:t>(No retinal exam or glare testing within 5 minutes of retinal acuity testing).</a:t>
            </a:r>
          </a:p>
          <a:p>
            <a:pPr marL="171450" indent="-171450" eaLnBrk="1" hangingPunct="1">
              <a:buFont typeface="Arial"/>
              <a:buChar char="•"/>
            </a:pPr>
            <a:r>
              <a:rPr lang="en-US" sz="1100" dirty="0">
                <a:sym typeface="Symbol" charset="0"/>
              </a:rPr>
              <a:t>Pupil dilation is optional</a:t>
            </a:r>
          </a:p>
          <a:p>
            <a:pPr eaLnBrk="1" hangingPunct="1"/>
            <a:r>
              <a:rPr lang="en-US" sz="1100" b="1" dirty="0">
                <a:sym typeface="Symbol" charset="0"/>
              </a:rPr>
              <a:t>Setup</a:t>
            </a:r>
          </a:p>
          <a:p>
            <a:pPr marL="171450" indent="-171450" eaLnBrk="1" hangingPunct="1">
              <a:buFont typeface="Arial"/>
              <a:buChar char="•"/>
            </a:pPr>
            <a:r>
              <a:rPr lang="en-US" sz="1100" dirty="0">
                <a:sym typeface="Symbol" charset="0"/>
              </a:rPr>
              <a:t>Use Potential Vision Chart with ≥3000 cd/m</a:t>
            </a:r>
            <a:r>
              <a:rPr lang="en-US" sz="1100" baseline="30000" dirty="0">
                <a:sym typeface="Symbol" charset="0"/>
              </a:rPr>
              <a:t>2</a:t>
            </a:r>
            <a:r>
              <a:rPr lang="en-US" sz="1100" dirty="0">
                <a:sym typeface="Symbol" charset="0"/>
              </a:rPr>
              <a:t> brightness</a:t>
            </a:r>
          </a:p>
          <a:p>
            <a:pPr marL="171450" indent="-171450" eaLnBrk="1" hangingPunct="1">
              <a:buFont typeface="Arial"/>
              <a:buChar char="•"/>
            </a:pPr>
            <a:r>
              <a:rPr lang="en-US" sz="1100" dirty="0">
                <a:sym typeface="Symbol" charset="0"/>
              </a:rPr>
              <a:t>Distance lens correction plus +2.5 lens</a:t>
            </a:r>
            <a:br>
              <a:rPr lang="en-US" sz="1100" dirty="0">
                <a:sym typeface="Symbol" charset="0"/>
              </a:rPr>
            </a:br>
            <a:r>
              <a:rPr lang="en-US" sz="1100" dirty="0">
                <a:sym typeface="Symbol" charset="0"/>
              </a:rPr>
              <a:t>1.Trial frames with corrective lenses</a:t>
            </a:r>
          </a:p>
          <a:p>
            <a:pPr eaLnBrk="1" hangingPunct="1"/>
            <a:r>
              <a:rPr lang="en-US" sz="1100" dirty="0">
                <a:sym typeface="Symbol" charset="0"/>
              </a:rPr>
              <a:t>    2. Pinhole-Lens Clip-on over</a:t>
            </a:r>
          </a:p>
          <a:p>
            <a:pPr eaLnBrk="1" hangingPunct="1"/>
            <a:r>
              <a:rPr lang="en-US" sz="1100" dirty="0">
                <a:sym typeface="Symbol" charset="0"/>
              </a:rPr>
              <a:t>          1. Distance glasses or bifocals (Clip-on Lens Down)</a:t>
            </a:r>
            <a:br>
              <a:rPr lang="en-US" sz="1100" dirty="0">
                <a:sym typeface="Symbol" charset="0"/>
              </a:rPr>
            </a:br>
            <a:r>
              <a:rPr lang="en-US" sz="1100" dirty="0">
                <a:sym typeface="Symbol" charset="0"/>
              </a:rPr>
              <a:t>          2. Reading glasses (Clip-on Lens Up)	</a:t>
            </a:r>
          </a:p>
          <a:p>
            <a:pPr eaLnBrk="1" hangingPunct="1"/>
            <a:r>
              <a:rPr lang="en-US" sz="1100" dirty="0">
                <a:sym typeface="Symbol" charset="0"/>
              </a:rPr>
              <a:t>    3. Occlude the opposite eye </a:t>
            </a:r>
          </a:p>
          <a:p>
            <a:pPr marL="171450" indent="-171450" eaLnBrk="1" hangingPunct="1">
              <a:buFont typeface="Arial"/>
              <a:buChar char="•"/>
            </a:pPr>
            <a:r>
              <a:rPr lang="en-US" sz="1100" dirty="0">
                <a:sym typeface="Symbol" charset="0"/>
              </a:rPr>
              <a:t>Pinhole, Traditional or Panoramic</a:t>
            </a:r>
          </a:p>
          <a:p>
            <a:pPr marL="171450" indent="-171450" eaLnBrk="1" hangingPunct="1">
              <a:buFont typeface="Arial"/>
              <a:buChar char="•"/>
            </a:pPr>
            <a:r>
              <a:rPr lang="en-US" sz="1100" dirty="0">
                <a:sym typeface="Webdings" charset="0"/>
              </a:rPr>
              <a:t>Position </a:t>
            </a:r>
            <a:r>
              <a:rPr lang="en-US" sz="1100" dirty="0"/>
              <a:t>RAM</a:t>
            </a:r>
            <a:r>
              <a:rPr lang="en-US" sz="1100" baseline="30000" dirty="0"/>
              <a:t>®</a:t>
            </a:r>
            <a:r>
              <a:rPr lang="en-US" sz="1100" dirty="0"/>
              <a:t> </a:t>
            </a:r>
            <a:br>
              <a:rPr lang="en-US" sz="1100" dirty="0"/>
            </a:br>
            <a:r>
              <a:rPr lang="en-US" sz="1100" dirty="0"/>
              <a:t>1. 16 inches for up to 20/200 acuity</a:t>
            </a:r>
          </a:p>
          <a:p>
            <a:pPr eaLnBrk="1" hangingPunct="1"/>
            <a:r>
              <a:rPr lang="en-US" sz="1100" dirty="0"/>
              <a:t>    2. 8 inches for low vision, worse than 20/200 acuity</a:t>
            </a:r>
          </a:p>
          <a:p>
            <a:pPr eaLnBrk="1" hangingPunct="1"/>
            <a:r>
              <a:rPr lang="en-US" altLang="ja-JP" sz="1100" b="1" dirty="0">
                <a:sym typeface="Webdings" charset="0"/>
              </a:rPr>
              <a:t>Test</a:t>
            </a:r>
            <a:br>
              <a:rPr lang="en-US" altLang="ja-JP" sz="1100" b="1" dirty="0">
                <a:sym typeface="Webdings" charset="0"/>
              </a:rPr>
            </a:br>
            <a:r>
              <a:rPr lang="en-US" sz="1100" b="1" dirty="0">
                <a:sym typeface="Symbol" charset="0"/>
              </a:rPr>
              <a:t>I</a:t>
            </a:r>
            <a:r>
              <a:rPr lang="en-US" sz="1100" dirty="0">
                <a:sym typeface="Symbol" charset="0"/>
              </a:rPr>
              <a:t>nstruct the patient to find the bright light through the pinholes and read the line of letters.  Inform the patient that some of the pinholes provide a better view of the letters.  Ask the patient to select the clearest view. Start with the 20/200 letters and progress to the smallest letters. Challenge the patient to read smaller letters because some letters are more readable.  For example, if letters are missed on the 20/60 line, try the 20/50 and 20/40 lines before stopping.</a:t>
            </a:r>
            <a:endParaRPr lang="en-US" sz="1100" dirty="0"/>
          </a:p>
          <a:p>
            <a:pPr eaLnBrk="1" hangingPunct="1"/>
            <a:endParaRPr lang="en-US" altLang="ja-JP" sz="1100" dirty="0">
              <a:sym typeface="Symbol" charset="0"/>
            </a:endParaRPr>
          </a:p>
          <a:p>
            <a:pPr eaLnBrk="1" hangingPunct="1"/>
            <a:r>
              <a:rPr lang="en-US" altLang="ja-JP" sz="1100" dirty="0">
                <a:sym typeface="Symbol" charset="0"/>
              </a:rPr>
              <a:t>Either the Non-transparent traditional pinhole disc or the Panoramic Pinhole disc may be used.  The Panoramic pinhole disc is transparent between the pinholes.  The benefit of the Panoramic pinhole disc is that the patient views their current vision </a:t>
            </a:r>
            <a:r>
              <a:rPr lang="en-US" altLang="ja-JP" sz="1100" b="1" dirty="0">
                <a:sym typeface="Symbol" charset="0"/>
              </a:rPr>
              <a:t>between</a:t>
            </a:r>
            <a:r>
              <a:rPr lang="en-US" altLang="ja-JP" sz="1100" dirty="0">
                <a:sym typeface="Symbol" charset="0"/>
              </a:rPr>
              <a:t> the pinholes and their potential vision</a:t>
            </a:r>
            <a:r>
              <a:rPr lang="en-US" altLang="ja-JP" sz="1100" b="1" dirty="0">
                <a:sym typeface="Symbol" charset="0"/>
              </a:rPr>
              <a:t> through </a:t>
            </a:r>
            <a:r>
              <a:rPr lang="en-US" altLang="ja-JP" sz="1100" dirty="0">
                <a:sym typeface="Symbol" charset="0"/>
              </a:rPr>
              <a:t>the pinhole.  This allows the patient to compare their current acuity to the acuity they can expect after cataract surgery.  Normal: better acuity between the pinhole. Defective media: better vision within the pinhole.</a:t>
            </a:r>
          </a:p>
          <a:p>
            <a:pPr eaLnBrk="1" hangingPunct="1"/>
            <a:br>
              <a:rPr lang="en-US" altLang="ja-JP" sz="1100" dirty="0"/>
            </a:br>
            <a:endParaRPr lang="en-US" altLang="ja-JP" sz="1100" dirty="0"/>
          </a:p>
        </p:txBody>
      </p:sp>
      <p:pic>
        <p:nvPicPr>
          <p:cNvPr id="85" name="Picture 8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5105400" y="4271347"/>
            <a:ext cx="2812062" cy="1291253"/>
          </a:xfrm>
          <a:prstGeom prst="rect">
            <a:avLst/>
          </a:prstGeom>
        </p:spPr>
      </p:pic>
      <p:pic>
        <p:nvPicPr>
          <p:cNvPr id="112" name="Picture 111"/>
          <p:cNvPicPr>
            <a:picLocks noChangeAspect="1"/>
          </p:cNvPicPr>
          <p:nvPr/>
        </p:nvPicPr>
        <p:blipFill>
          <a:blip r:embed="rId5"/>
          <a:stretch>
            <a:fillRect/>
          </a:stretch>
        </p:blipFill>
        <p:spPr>
          <a:xfrm>
            <a:off x="5257800" y="2362200"/>
            <a:ext cx="2286000" cy="1385777"/>
          </a:xfrm>
          <a:prstGeom prst="rect">
            <a:avLst/>
          </a:prstGeom>
        </p:spPr>
      </p:pic>
      <p:pic>
        <p:nvPicPr>
          <p:cNvPr id="114" name="Picture 113"/>
          <p:cNvPicPr>
            <a:picLocks noChangeAspect="1"/>
          </p:cNvPicPr>
          <p:nvPr/>
        </p:nvPicPr>
        <p:blipFill>
          <a:blip r:embed="rId6"/>
          <a:stretch>
            <a:fillRect/>
          </a:stretch>
        </p:blipFill>
        <p:spPr>
          <a:xfrm>
            <a:off x="6096000" y="152400"/>
            <a:ext cx="2590800" cy="2264716"/>
          </a:xfrm>
          <a:prstGeom prst="rect">
            <a:avLst/>
          </a:prstGeom>
        </p:spPr>
      </p:pic>
      <p:sp>
        <p:nvSpPr>
          <p:cNvPr id="21505" name="Text Box 22"/>
          <p:cNvSpPr txBox="1">
            <a:spLocks noChangeArrowheads="1"/>
          </p:cNvSpPr>
          <p:nvPr/>
        </p:nvSpPr>
        <p:spPr bwMode="auto">
          <a:xfrm>
            <a:off x="2057400" y="6629400"/>
            <a:ext cx="24885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dirty="0"/>
              <a:t>3</a:t>
            </a:r>
          </a:p>
        </p:txBody>
      </p:sp>
      <p:cxnSp>
        <p:nvCxnSpPr>
          <p:cNvPr id="68" name="Straight Connector 67"/>
          <p:cNvCxnSpPr/>
          <p:nvPr/>
        </p:nvCxnSpPr>
        <p:spPr>
          <a:xfrm flipH="1">
            <a:off x="6781800" y="1447800"/>
            <a:ext cx="5878" cy="556847"/>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7086600" y="1295400"/>
            <a:ext cx="5878" cy="990600"/>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8610600" y="1752600"/>
            <a:ext cx="152400" cy="457200"/>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8305800" y="2057400"/>
            <a:ext cx="228600" cy="685800"/>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8229600" y="1143000"/>
            <a:ext cx="384262" cy="146503"/>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7467600" y="609600"/>
            <a:ext cx="536662" cy="375101"/>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7924800" y="381000"/>
            <a:ext cx="284515" cy="307777"/>
          </a:xfrm>
          <a:prstGeom prst="rect">
            <a:avLst/>
          </a:prstGeom>
          <a:noFill/>
        </p:spPr>
        <p:txBody>
          <a:bodyPr wrap="none" rtlCol="0">
            <a:spAutoFit/>
          </a:bodyPr>
          <a:lstStyle/>
          <a:p>
            <a:r>
              <a:rPr lang="en-US" sz="1400" dirty="0"/>
              <a:t>1</a:t>
            </a:r>
          </a:p>
        </p:txBody>
      </p:sp>
      <p:sp>
        <p:nvSpPr>
          <p:cNvPr id="75" name="TextBox 74"/>
          <p:cNvSpPr txBox="1"/>
          <p:nvPr/>
        </p:nvSpPr>
        <p:spPr>
          <a:xfrm>
            <a:off x="8610600" y="914400"/>
            <a:ext cx="263119" cy="261610"/>
          </a:xfrm>
          <a:prstGeom prst="rect">
            <a:avLst/>
          </a:prstGeom>
          <a:noFill/>
        </p:spPr>
        <p:txBody>
          <a:bodyPr wrap="none" rtlCol="0">
            <a:spAutoFit/>
          </a:bodyPr>
          <a:lstStyle/>
          <a:p>
            <a:r>
              <a:rPr lang="en-US" sz="1100" dirty="0"/>
              <a:t>2</a:t>
            </a:r>
          </a:p>
        </p:txBody>
      </p:sp>
      <p:sp>
        <p:nvSpPr>
          <p:cNvPr id="76" name="TextBox 75"/>
          <p:cNvSpPr txBox="1"/>
          <p:nvPr/>
        </p:nvSpPr>
        <p:spPr>
          <a:xfrm>
            <a:off x="8610600" y="2209800"/>
            <a:ext cx="263119" cy="261610"/>
          </a:xfrm>
          <a:prstGeom prst="rect">
            <a:avLst/>
          </a:prstGeom>
          <a:noFill/>
        </p:spPr>
        <p:txBody>
          <a:bodyPr wrap="none" rtlCol="0">
            <a:spAutoFit/>
          </a:bodyPr>
          <a:lstStyle/>
          <a:p>
            <a:r>
              <a:rPr lang="en-US" sz="1100" dirty="0"/>
              <a:t>3</a:t>
            </a:r>
          </a:p>
        </p:txBody>
      </p:sp>
      <p:sp>
        <p:nvSpPr>
          <p:cNvPr id="77" name="TextBox 76"/>
          <p:cNvSpPr txBox="1"/>
          <p:nvPr/>
        </p:nvSpPr>
        <p:spPr>
          <a:xfrm>
            <a:off x="8382000" y="2743200"/>
            <a:ext cx="263119" cy="261610"/>
          </a:xfrm>
          <a:prstGeom prst="rect">
            <a:avLst/>
          </a:prstGeom>
          <a:noFill/>
        </p:spPr>
        <p:txBody>
          <a:bodyPr wrap="none" rtlCol="0">
            <a:spAutoFit/>
          </a:bodyPr>
          <a:lstStyle/>
          <a:p>
            <a:r>
              <a:rPr lang="en-US" sz="1100" dirty="0"/>
              <a:t>4</a:t>
            </a:r>
          </a:p>
        </p:txBody>
      </p:sp>
      <p:sp>
        <p:nvSpPr>
          <p:cNvPr id="78" name="TextBox 77"/>
          <p:cNvSpPr txBox="1"/>
          <p:nvPr/>
        </p:nvSpPr>
        <p:spPr>
          <a:xfrm>
            <a:off x="6975881" y="2252990"/>
            <a:ext cx="263119" cy="261610"/>
          </a:xfrm>
          <a:prstGeom prst="rect">
            <a:avLst/>
          </a:prstGeom>
          <a:noFill/>
        </p:spPr>
        <p:txBody>
          <a:bodyPr wrap="none" rtlCol="0">
            <a:spAutoFit/>
          </a:bodyPr>
          <a:lstStyle/>
          <a:p>
            <a:r>
              <a:rPr lang="en-US" sz="1100" dirty="0"/>
              <a:t>5</a:t>
            </a:r>
          </a:p>
        </p:txBody>
      </p:sp>
      <p:sp>
        <p:nvSpPr>
          <p:cNvPr id="79" name="TextBox 78"/>
          <p:cNvSpPr txBox="1"/>
          <p:nvPr/>
        </p:nvSpPr>
        <p:spPr>
          <a:xfrm>
            <a:off x="6635420" y="2032000"/>
            <a:ext cx="263119" cy="261610"/>
          </a:xfrm>
          <a:prstGeom prst="rect">
            <a:avLst/>
          </a:prstGeom>
          <a:noFill/>
        </p:spPr>
        <p:txBody>
          <a:bodyPr wrap="none" rtlCol="0">
            <a:spAutoFit/>
          </a:bodyPr>
          <a:lstStyle/>
          <a:p>
            <a:r>
              <a:rPr lang="en-US" sz="1100" dirty="0"/>
              <a:t>6</a:t>
            </a:r>
          </a:p>
        </p:txBody>
      </p:sp>
      <p:sp>
        <p:nvSpPr>
          <p:cNvPr id="80" name="TextBox 79"/>
          <p:cNvSpPr txBox="1"/>
          <p:nvPr/>
        </p:nvSpPr>
        <p:spPr>
          <a:xfrm>
            <a:off x="6172200" y="1752600"/>
            <a:ext cx="263119" cy="261610"/>
          </a:xfrm>
          <a:prstGeom prst="rect">
            <a:avLst/>
          </a:prstGeom>
          <a:noFill/>
        </p:spPr>
        <p:txBody>
          <a:bodyPr wrap="none" rtlCol="0">
            <a:spAutoFit/>
          </a:bodyPr>
          <a:lstStyle/>
          <a:p>
            <a:r>
              <a:rPr lang="en-US" sz="1100" dirty="0"/>
              <a:t>7</a:t>
            </a:r>
          </a:p>
        </p:txBody>
      </p:sp>
      <p:cxnSp>
        <p:nvCxnSpPr>
          <p:cNvPr id="81" name="Straight Connector 80"/>
          <p:cNvCxnSpPr/>
          <p:nvPr/>
        </p:nvCxnSpPr>
        <p:spPr>
          <a:xfrm flipH="1">
            <a:off x="6400800" y="1143000"/>
            <a:ext cx="228600" cy="609600"/>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111421" y="5683071"/>
            <a:ext cx="1915909" cy="1107996"/>
          </a:xfrm>
          <a:prstGeom prst="rect">
            <a:avLst/>
          </a:prstGeom>
          <a:noFill/>
        </p:spPr>
        <p:txBody>
          <a:bodyPr wrap="none" rtlCol="0">
            <a:spAutoFit/>
          </a:bodyPr>
          <a:lstStyle/>
          <a:p>
            <a:pPr marL="342900" indent="-342900">
              <a:buAutoNum type="arabicPeriod"/>
            </a:pPr>
            <a:r>
              <a:rPr lang="en-US" sz="1100" dirty="0"/>
              <a:t>Chart Disc</a:t>
            </a:r>
          </a:p>
          <a:p>
            <a:pPr marL="342900" indent="-342900">
              <a:buAutoNum type="arabicPeriod"/>
            </a:pPr>
            <a:r>
              <a:rPr lang="en-US" sz="1100" dirty="0"/>
              <a:t>On-Off Switch</a:t>
            </a:r>
          </a:p>
          <a:p>
            <a:pPr marL="342900" indent="-342900">
              <a:buAutoNum type="arabicPeriod"/>
            </a:pPr>
            <a:r>
              <a:rPr lang="en-US" sz="1100" dirty="0"/>
              <a:t>Slide switch (rheostat)</a:t>
            </a:r>
          </a:p>
          <a:p>
            <a:pPr marL="342900" indent="-342900">
              <a:buAutoNum type="arabicPeriod"/>
            </a:pPr>
            <a:r>
              <a:rPr lang="en-US" sz="1100" dirty="0"/>
              <a:t>Charging connector</a:t>
            </a:r>
          </a:p>
          <a:p>
            <a:pPr marL="342900" indent="-342900">
              <a:buAutoNum type="arabicPeriod"/>
            </a:pPr>
            <a:r>
              <a:rPr lang="en-US" sz="1100" dirty="0"/>
              <a:t>Viewing window</a:t>
            </a:r>
          </a:p>
          <a:p>
            <a:pPr marL="342900" indent="-342900">
              <a:buAutoNum type="arabicPeriod"/>
            </a:pPr>
            <a:r>
              <a:rPr lang="en-US" sz="1100" dirty="0"/>
              <a:t>Slit for cord</a:t>
            </a:r>
          </a:p>
        </p:txBody>
      </p:sp>
      <p:sp>
        <p:nvSpPr>
          <p:cNvPr id="44" name="TextBox 43"/>
          <p:cNvSpPr txBox="1"/>
          <p:nvPr/>
        </p:nvSpPr>
        <p:spPr>
          <a:xfrm>
            <a:off x="7245021" y="5486400"/>
            <a:ext cx="1692841" cy="1107996"/>
          </a:xfrm>
          <a:prstGeom prst="rect">
            <a:avLst/>
          </a:prstGeom>
          <a:noFill/>
        </p:spPr>
        <p:txBody>
          <a:bodyPr wrap="none" rtlCol="0">
            <a:spAutoFit/>
          </a:bodyPr>
          <a:lstStyle/>
          <a:p>
            <a:endParaRPr lang="en-US" sz="1100" dirty="0"/>
          </a:p>
          <a:p>
            <a:r>
              <a:rPr lang="en-US" sz="1100" dirty="0"/>
              <a:t>  7.    Retracting cord</a:t>
            </a:r>
          </a:p>
          <a:p>
            <a:r>
              <a:rPr lang="en-US" sz="1100" dirty="0"/>
              <a:t>  8.    Voltmeter</a:t>
            </a:r>
          </a:p>
          <a:p>
            <a:r>
              <a:rPr lang="en-US" sz="1100" dirty="0"/>
              <a:t>  9.    Tripod mount</a:t>
            </a:r>
          </a:p>
          <a:p>
            <a:r>
              <a:rPr lang="en-US" sz="1100" dirty="0"/>
              <a:t>10.    Lanyard switch</a:t>
            </a:r>
          </a:p>
          <a:p>
            <a:r>
              <a:rPr lang="en-US" sz="1100" dirty="0"/>
              <a:t>11.    Quick-Change Top</a:t>
            </a:r>
          </a:p>
        </p:txBody>
      </p:sp>
      <p:sp>
        <p:nvSpPr>
          <p:cNvPr id="46" name="TextBox 45"/>
          <p:cNvSpPr txBox="1"/>
          <p:nvPr/>
        </p:nvSpPr>
        <p:spPr>
          <a:xfrm>
            <a:off x="8077200" y="4419600"/>
            <a:ext cx="331103" cy="261610"/>
          </a:xfrm>
          <a:prstGeom prst="rect">
            <a:avLst/>
          </a:prstGeom>
          <a:noFill/>
        </p:spPr>
        <p:txBody>
          <a:bodyPr wrap="none" rtlCol="0">
            <a:spAutoFit/>
          </a:bodyPr>
          <a:lstStyle/>
          <a:p>
            <a:r>
              <a:rPr lang="en-US" sz="1100" dirty="0"/>
              <a:t>11</a:t>
            </a:r>
          </a:p>
        </p:txBody>
      </p:sp>
      <p:sp>
        <p:nvSpPr>
          <p:cNvPr id="47" name="TextBox 46"/>
          <p:cNvSpPr txBox="1"/>
          <p:nvPr/>
        </p:nvSpPr>
        <p:spPr>
          <a:xfrm>
            <a:off x="6135428" y="4038600"/>
            <a:ext cx="341572" cy="261610"/>
          </a:xfrm>
          <a:prstGeom prst="rect">
            <a:avLst/>
          </a:prstGeom>
          <a:noFill/>
        </p:spPr>
        <p:txBody>
          <a:bodyPr wrap="none" rtlCol="0">
            <a:spAutoFit/>
          </a:bodyPr>
          <a:lstStyle/>
          <a:p>
            <a:r>
              <a:rPr lang="en-US" sz="1100" dirty="0"/>
              <a:t>10</a:t>
            </a:r>
          </a:p>
        </p:txBody>
      </p:sp>
      <p:cxnSp>
        <p:nvCxnSpPr>
          <p:cNvPr id="48" name="Straight Connector 47"/>
          <p:cNvCxnSpPr/>
          <p:nvPr/>
        </p:nvCxnSpPr>
        <p:spPr>
          <a:xfrm flipH="1">
            <a:off x="6324600" y="3657600"/>
            <a:ext cx="2868" cy="381000"/>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7543800" y="4572000"/>
            <a:ext cx="540672" cy="76200"/>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858000" y="3657600"/>
            <a:ext cx="55502" cy="326023"/>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6858000" y="3962400"/>
            <a:ext cx="263119" cy="261610"/>
          </a:xfrm>
          <a:prstGeom prst="rect">
            <a:avLst/>
          </a:prstGeom>
          <a:noFill/>
        </p:spPr>
        <p:txBody>
          <a:bodyPr wrap="none" rtlCol="0">
            <a:spAutoFit/>
          </a:bodyPr>
          <a:lstStyle/>
          <a:p>
            <a:r>
              <a:rPr lang="en-US" sz="1100" dirty="0"/>
              <a:t>8</a:t>
            </a:r>
          </a:p>
        </p:txBody>
      </p:sp>
      <p:sp>
        <p:nvSpPr>
          <p:cNvPr id="27" name="TextBox 26"/>
          <p:cNvSpPr txBox="1"/>
          <p:nvPr/>
        </p:nvSpPr>
        <p:spPr>
          <a:xfrm>
            <a:off x="5469507" y="5377190"/>
            <a:ext cx="2074293" cy="261610"/>
          </a:xfrm>
          <a:prstGeom prst="rect">
            <a:avLst/>
          </a:prstGeom>
          <a:noFill/>
        </p:spPr>
        <p:txBody>
          <a:bodyPr wrap="none" rtlCol="0">
            <a:spAutoFit/>
          </a:bodyPr>
          <a:lstStyle/>
          <a:p>
            <a:r>
              <a:rPr lang="en-US" sz="1100" dirty="0"/>
              <a:t>Quick-Change Top (XL Model)</a:t>
            </a:r>
          </a:p>
        </p:txBody>
      </p:sp>
      <p:sp>
        <p:nvSpPr>
          <p:cNvPr id="116" name="Text Box 22"/>
          <p:cNvSpPr txBox="1">
            <a:spLocks noChangeArrowheads="1"/>
          </p:cNvSpPr>
          <p:nvPr/>
        </p:nvSpPr>
        <p:spPr bwMode="auto">
          <a:xfrm>
            <a:off x="6858000" y="6627812"/>
            <a:ext cx="3048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100" dirty="0"/>
              <a:t>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9"/>
          <p:cNvSpPr txBox="1">
            <a:spLocks noChangeArrowheads="1"/>
          </p:cNvSpPr>
          <p:nvPr/>
        </p:nvSpPr>
        <p:spPr bwMode="auto">
          <a:xfrm>
            <a:off x="2159000" y="6628606"/>
            <a:ext cx="2476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dirty="0"/>
              <a:t>5</a:t>
            </a:r>
          </a:p>
        </p:txBody>
      </p:sp>
      <p:sp>
        <p:nvSpPr>
          <p:cNvPr id="121" name="Text Box 28"/>
          <p:cNvSpPr txBox="1">
            <a:spLocks noChangeArrowheads="1"/>
          </p:cNvSpPr>
          <p:nvPr/>
        </p:nvSpPr>
        <p:spPr bwMode="auto">
          <a:xfrm>
            <a:off x="25400" y="0"/>
            <a:ext cx="4114800" cy="381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100" b="1" dirty="0">
                <a:sym typeface="Symbol" charset="0"/>
              </a:rPr>
              <a:t>TESTING PROTOCOL</a:t>
            </a:r>
          </a:p>
          <a:p>
            <a:pPr eaLnBrk="1" hangingPunct="1"/>
            <a:r>
              <a:rPr lang="en-US" sz="1100" b="1" dirty="0">
                <a:sym typeface="Symbol" charset="0"/>
              </a:rPr>
              <a:t>B.  Visual Acuity Measurement (Current Vision)</a:t>
            </a:r>
            <a:br>
              <a:rPr lang="en-US" sz="1100" b="1" dirty="0">
                <a:sym typeface="Symbol" charset="0"/>
              </a:rPr>
            </a:br>
            <a:r>
              <a:rPr lang="en-US" sz="1100" b="1" dirty="0">
                <a:sym typeface="Symbol" charset="0"/>
              </a:rPr>
              <a:t>Setup</a:t>
            </a:r>
          </a:p>
          <a:p>
            <a:pPr marL="171450" indent="-171450" eaLnBrk="1" hangingPunct="1">
              <a:buFont typeface="Arial"/>
              <a:buChar char="•"/>
            </a:pPr>
            <a:r>
              <a:rPr lang="en-US" sz="1100" dirty="0">
                <a:sym typeface="Symbol" charset="0"/>
              </a:rPr>
              <a:t>Trial Frames with near correction or Patient’s distance plus +2.50 Diopter add.</a:t>
            </a:r>
          </a:p>
          <a:p>
            <a:pPr eaLnBrk="1" hangingPunct="1"/>
            <a:r>
              <a:rPr lang="en-US" sz="1100" dirty="0">
                <a:sym typeface="Symbol" charset="0"/>
              </a:rPr>
              <a:t>    1.  Use Current Acuity Chart</a:t>
            </a:r>
          </a:p>
          <a:p>
            <a:pPr eaLnBrk="1" hangingPunct="1"/>
            <a:r>
              <a:rPr lang="en-US" sz="1100" dirty="0">
                <a:sym typeface="Symbol" charset="0"/>
              </a:rPr>
              <a:t>    2.  Adjust light to 85 cd/m</a:t>
            </a:r>
            <a:r>
              <a:rPr lang="en-US" sz="1100" baseline="30000" dirty="0">
                <a:sym typeface="Symbol" charset="0"/>
              </a:rPr>
              <a:t>2</a:t>
            </a:r>
            <a:r>
              <a:rPr lang="en-US" sz="1100" dirty="0">
                <a:sym typeface="Symbol" charset="0"/>
              </a:rPr>
              <a:t> using voltmeter and graph</a:t>
            </a:r>
          </a:p>
          <a:p>
            <a:pPr eaLnBrk="1" hangingPunct="1"/>
            <a:r>
              <a:rPr lang="en-US" sz="1100" dirty="0">
                <a:sym typeface="Symbol" charset="0"/>
              </a:rPr>
              <a:t>    3.  No pinhole</a:t>
            </a:r>
          </a:p>
          <a:p>
            <a:pPr eaLnBrk="1" hangingPunct="1"/>
            <a:r>
              <a:rPr lang="en-US" sz="1100" dirty="0">
                <a:sym typeface="Symbol" charset="0"/>
              </a:rPr>
              <a:t>    4.  Occlude opposite eye </a:t>
            </a:r>
          </a:p>
          <a:p>
            <a:pPr marL="171450" indent="-171450" eaLnBrk="1" hangingPunct="1">
              <a:buFont typeface="Arial"/>
              <a:buChar char="•"/>
            </a:pPr>
            <a:r>
              <a:rPr lang="en-US" sz="1100" dirty="0">
                <a:sym typeface="Webdings" charset="0"/>
              </a:rPr>
              <a:t>Position </a:t>
            </a:r>
            <a:r>
              <a:rPr lang="en-US" sz="1100" dirty="0"/>
              <a:t>RAM</a:t>
            </a:r>
            <a:r>
              <a:rPr lang="en-US" sz="1100" baseline="30000" dirty="0"/>
              <a:t>®</a:t>
            </a:r>
            <a:r>
              <a:rPr lang="en-US" sz="1100" dirty="0"/>
              <a:t> </a:t>
            </a:r>
            <a:br>
              <a:rPr lang="en-US" sz="1100" dirty="0"/>
            </a:br>
            <a:r>
              <a:rPr lang="en-US" sz="1100" dirty="0"/>
              <a:t>1. 16 inches for up to 20/200</a:t>
            </a:r>
          </a:p>
          <a:p>
            <a:pPr eaLnBrk="1" hangingPunct="1"/>
            <a:r>
              <a:rPr lang="en-US" sz="1100" dirty="0"/>
              <a:t>    2.  8 inches for 20/200 to 20/400</a:t>
            </a:r>
          </a:p>
          <a:p>
            <a:pPr eaLnBrk="1" hangingPunct="1"/>
            <a:r>
              <a:rPr lang="en-US" sz="1100" dirty="0"/>
              <a:t>    3.  2 inches for 20/400 to 20/1600 </a:t>
            </a:r>
            <a:r>
              <a:rPr lang="en-US" sz="1100" dirty="0">
                <a:solidFill>
                  <a:srgbClr val="000000"/>
                </a:solidFill>
              </a:rPr>
              <a:t>(with low vision adaptor)</a:t>
            </a:r>
          </a:p>
          <a:p>
            <a:pPr eaLnBrk="1" hangingPunct="1"/>
            <a:endParaRPr lang="en-US" sz="1100" dirty="0"/>
          </a:p>
          <a:p>
            <a:pPr eaLnBrk="1" hangingPunct="1"/>
            <a:r>
              <a:rPr lang="en-US" altLang="ja-JP" sz="1100" b="1" dirty="0">
                <a:sym typeface="Webdings" charset="0"/>
              </a:rPr>
              <a:t>Test</a:t>
            </a:r>
            <a:br>
              <a:rPr lang="en-US" altLang="ja-JP" sz="1100" b="1" dirty="0">
                <a:sym typeface="Webdings" charset="0"/>
              </a:rPr>
            </a:br>
            <a:r>
              <a:rPr lang="en-US" sz="1100" dirty="0">
                <a:sym typeface="Symbol" charset="0"/>
              </a:rPr>
              <a:t>Start at 16 inches with the 20/200 letters and progress to 20/20 letters. Challenge the patient to read smaller letters because some letters are more readable.  For example, if letters are missed on the 20/60 line, try the 20/50 and 20/40 lines before stopping.</a:t>
            </a:r>
            <a:endParaRPr lang="en-US" altLang="ja-JP" sz="1100" dirty="0">
              <a:sym typeface="Symbol" charset="0"/>
            </a:endParaRPr>
          </a:p>
          <a:p>
            <a:pPr eaLnBrk="1" hangingPunct="1"/>
            <a:br>
              <a:rPr lang="en-US" altLang="ja-JP" sz="1100" dirty="0"/>
            </a:br>
            <a:endParaRPr lang="en-US" altLang="ja-JP" sz="1100" dirty="0"/>
          </a:p>
        </p:txBody>
      </p:sp>
      <p:sp>
        <p:nvSpPr>
          <p:cNvPr id="122" name="Rectangle 121"/>
          <p:cNvSpPr/>
          <p:nvPr/>
        </p:nvSpPr>
        <p:spPr>
          <a:xfrm>
            <a:off x="25400" y="3479800"/>
            <a:ext cx="3271674" cy="276999"/>
          </a:xfrm>
          <a:prstGeom prst="rect">
            <a:avLst/>
          </a:prstGeom>
        </p:spPr>
        <p:txBody>
          <a:bodyPr wrap="none">
            <a:spAutoFit/>
          </a:bodyPr>
          <a:lstStyle/>
          <a:p>
            <a:pPr eaLnBrk="1" hangingPunct="1"/>
            <a:r>
              <a:rPr lang="en-US" sz="1200" b="1" dirty="0">
                <a:sym typeface="Symbol" charset="0"/>
              </a:rPr>
              <a:t>Carrier Frames with Pinhole-Lens clip-ons</a:t>
            </a:r>
          </a:p>
        </p:txBody>
      </p:sp>
      <p:grpSp>
        <p:nvGrpSpPr>
          <p:cNvPr id="123" name="Group 122"/>
          <p:cNvGrpSpPr/>
          <p:nvPr/>
        </p:nvGrpSpPr>
        <p:grpSpPr>
          <a:xfrm>
            <a:off x="254000" y="3860800"/>
            <a:ext cx="2703772" cy="1404610"/>
            <a:chOff x="5105400" y="5181600"/>
            <a:chExt cx="2703772" cy="1404610"/>
          </a:xfrm>
        </p:grpSpPr>
        <p:pic>
          <p:nvPicPr>
            <p:cNvPr id="133" name="Picture 132"/>
            <p:cNvPicPr>
              <a:picLocks noChangeAspect="1"/>
            </p:cNvPicPr>
            <p:nvPr/>
          </p:nvPicPr>
          <p:blipFill>
            <a:blip r:embed="rId3"/>
            <a:stretch>
              <a:fillRect/>
            </a:stretch>
          </p:blipFill>
          <p:spPr>
            <a:xfrm rot="10800000">
              <a:off x="5105400" y="5181600"/>
              <a:ext cx="2057400" cy="1032051"/>
            </a:xfrm>
            <a:prstGeom prst="rect">
              <a:avLst/>
            </a:prstGeom>
          </p:spPr>
        </p:pic>
        <p:cxnSp>
          <p:nvCxnSpPr>
            <p:cNvPr id="134" name="Straight Connector 133"/>
            <p:cNvCxnSpPr/>
            <p:nvPr/>
          </p:nvCxnSpPr>
          <p:spPr>
            <a:xfrm flipH="1">
              <a:off x="6629400" y="5410200"/>
              <a:ext cx="838200" cy="152400"/>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5638800" y="5715000"/>
              <a:ext cx="298922" cy="685800"/>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a:xfrm>
              <a:off x="5791200" y="6324600"/>
              <a:ext cx="341572" cy="261610"/>
            </a:xfrm>
            <a:prstGeom prst="rect">
              <a:avLst/>
            </a:prstGeom>
            <a:noFill/>
          </p:spPr>
          <p:txBody>
            <a:bodyPr wrap="none" rtlCol="0">
              <a:spAutoFit/>
            </a:bodyPr>
            <a:lstStyle/>
            <a:p>
              <a:r>
                <a:rPr lang="en-US" sz="1100" dirty="0"/>
                <a:t>12</a:t>
              </a:r>
            </a:p>
          </p:txBody>
        </p:sp>
        <p:sp>
          <p:nvSpPr>
            <p:cNvPr id="137" name="TextBox 136"/>
            <p:cNvSpPr txBox="1"/>
            <p:nvPr/>
          </p:nvSpPr>
          <p:spPr>
            <a:xfrm>
              <a:off x="7467600" y="5257800"/>
              <a:ext cx="341572" cy="261610"/>
            </a:xfrm>
            <a:prstGeom prst="rect">
              <a:avLst/>
            </a:prstGeom>
            <a:noFill/>
          </p:spPr>
          <p:txBody>
            <a:bodyPr wrap="none" rtlCol="0">
              <a:spAutoFit/>
            </a:bodyPr>
            <a:lstStyle/>
            <a:p>
              <a:r>
                <a:rPr lang="en-US" sz="1100" dirty="0"/>
                <a:t>13</a:t>
              </a:r>
            </a:p>
          </p:txBody>
        </p:sp>
      </p:grpSp>
      <p:sp>
        <p:nvSpPr>
          <p:cNvPr id="126" name="TextBox 125"/>
          <p:cNvSpPr txBox="1"/>
          <p:nvPr/>
        </p:nvSpPr>
        <p:spPr>
          <a:xfrm>
            <a:off x="3892407" y="4416623"/>
            <a:ext cx="341572" cy="261610"/>
          </a:xfrm>
          <a:prstGeom prst="rect">
            <a:avLst/>
          </a:prstGeom>
          <a:noFill/>
        </p:spPr>
        <p:txBody>
          <a:bodyPr wrap="none" rtlCol="0">
            <a:spAutoFit/>
          </a:bodyPr>
          <a:lstStyle/>
          <a:p>
            <a:r>
              <a:rPr lang="en-US" sz="1100" dirty="0"/>
              <a:t>14</a:t>
            </a:r>
          </a:p>
        </p:txBody>
      </p:sp>
      <p:pic>
        <p:nvPicPr>
          <p:cNvPr id="127" name="Picture 126"/>
          <p:cNvPicPr>
            <a:picLocks noChangeAspect="1"/>
          </p:cNvPicPr>
          <p:nvPr/>
        </p:nvPicPr>
        <p:blipFill rotWithShape="1">
          <a:blip r:embed="rId4">
            <a:extLst>
              <a:ext uri="{BEBA8EAE-BF5A-486C-A8C5-ECC9F3942E4B}">
                <a14:imgProps xmlns:a14="http://schemas.microsoft.com/office/drawing/2010/main">
                  <a14:imgLayer r:embed="rId5">
                    <a14:imgEffect>
                      <a14:backgroundRemoval t="37714" b="81832" l="6863" r="85621">
                        <a14:foregroundMark x1="65155" y1="81832" x2="65155" y2="81832"/>
                        <a14:backgroundMark x1="52941" y1="55208" x2="52941" y2="55208"/>
                        <a14:backgroundMark x1="52492" y1="51317" x2="52492" y2="51317"/>
                        <a14:backgroundMark x1="56699" y1="58915" x2="56699" y2="58915"/>
                        <a14:backgroundMark x1="51062" y1="49203" x2="51062" y2="49203"/>
                        <a14:backgroundMark x1="12868" y1="67371" x2="12868" y2="67371"/>
                      </a14:backgroundRemoval>
                    </a14:imgEffect>
                    <a14:imgEffect>
                      <a14:brightnessContrast bright="40000" contrast="40000"/>
                    </a14:imgEffect>
                  </a14:imgLayer>
                </a14:imgProps>
              </a:ext>
            </a:extLst>
          </a:blip>
          <a:srcRect l="7325" t="37742" r="14368" b="29100"/>
          <a:stretch/>
        </p:blipFill>
        <p:spPr>
          <a:xfrm>
            <a:off x="1549400" y="4648200"/>
            <a:ext cx="2133600" cy="1295400"/>
          </a:xfrm>
          <a:prstGeom prst="rect">
            <a:avLst/>
          </a:prstGeom>
        </p:spPr>
      </p:pic>
      <p:cxnSp>
        <p:nvCxnSpPr>
          <p:cNvPr id="128" name="Straight Connector 127"/>
          <p:cNvCxnSpPr/>
          <p:nvPr/>
        </p:nvCxnSpPr>
        <p:spPr>
          <a:xfrm>
            <a:off x="2422776" y="5571067"/>
            <a:ext cx="535358" cy="215900"/>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a:endCxn id="127" idx="3"/>
          </p:cNvCxnSpPr>
          <p:nvPr/>
        </p:nvCxnSpPr>
        <p:spPr>
          <a:xfrm>
            <a:off x="3155473" y="5151967"/>
            <a:ext cx="527527" cy="143933"/>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a:off x="3619500" y="5384800"/>
            <a:ext cx="341572" cy="261610"/>
          </a:xfrm>
          <a:prstGeom prst="rect">
            <a:avLst/>
          </a:prstGeom>
          <a:noFill/>
        </p:spPr>
        <p:txBody>
          <a:bodyPr wrap="none" rtlCol="0">
            <a:spAutoFit/>
          </a:bodyPr>
          <a:lstStyle/>
          <a:p>
            <a:r>
              <a:rPr lang="en-US" sz="1100" dirty="0"/>
              <a:t>15</a:t>
            </a:r>
          </a:p>
        </p:txBody>
      </p:sp>
      <p:sp>
        <p:nvSpPr>
          <p:cNvPr id="131" name="TextBox 130"/>
          <p:cNvSpPr txBox="1"/>
          <p:nvPr/>
        </p:nvSpPr>
        <p:spPr>
          <a:xfrm>
            <a:off x="2933700" y="5613400"/>
            <a:ext cx="341572" cy="261610"/>
          </a:xfrm>
          <a:prstGeom prst="rect">
            <a:avLst/>
          </a:prstGeom>
          <a:noFill/>
        </p:spPr>
        <p:txBody>
          <a:bodyPr wrap="none" rtlCol="0">
            <a:spAutoFit/>
          </a:bodyPr>
          <a:lstStyle/>
          <a:p>
            <a:r>
              <a:rPr lang="en-US" sz="1100" dirty="0"/>
              <a:t>14</a:t>
            </a:r>
          </a:p>
        </p:txBody>
      </p:sp>
      <p:cxnSp>
        <p:nvCxnSpPr>
          <p:cNvPr id="132" name="Straight Connector 131"/>
          <p:cNvCxnSpPr/>
          <p:nvPr/>
        </p:nvCxnSpPr>
        <p:spPr>
          <a:xfrm flipV="1">
            <a:off x="3543300" y="4648200"/>
            <a:ext cx="435047" cy="118646"/>
          </a:xfrm>
          <a:prstGeom prst="line">
            <a:avLst/>
          </a:prstGeom>
          <a:ln>
            <a:solidFill>
              <a:srgbClr val="FF8000"/>
            </a:solidFill>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5400" y="5765800"/>
            <a:ext cx="2807717" cy="1107996"/>
          </a:xfrm>
          <a:prstGeom prst="rect">
            <a:avLst/>
          </a:prstGeom>
          <a:noFill/>
        </p:spPr>
        <p:txBody>
          <a:bodyPr wrap="none" rtlCol="0">
            <a:spAutoFit/>
          </a:bodyPr>
          <a:lstStyle/>
          <a:p>
            <a:endParaRPr lang="en-US" sz="1100" dirty="0"/>
          </a:p>
          <a:p>
            <a:r>
              <a:rPr lang="en-US" sz="1100" dirty="0"/>
              <a:t>  12. Panoramic Pinhole-Lens Clip-on</a:t>
            </a:r>
          </a:p>
          <a:p>
            <a:r>
              <a:rPr lang="en-US" sz="1100" dirty="0"/>
              <a:t>  13. Occluder, magnetic</a:t>
            </a:r>
          </a:p>
          <a:p>
            <a:r>
              <a:rPr lang="en-US" sz="1100" dirty="0"/>
              <a:t>  14. + 2.5 D Lens of Pinhole-Lens Clip-on</a:t>
            </a:r>
          </a:p>
          <a:p>
            <a:r>
              <a:rPr lang="en-US" sz="1100" dirty="0"/>
              <a:t>  15. Traditional Pinhole-Lens Clip-on</a:t>
            </a:r>
          </a:p>
          <a:p>
            <a:endParaRPr lang="en-US" sz="1100" dirty="0"/>
          </a:p>
        </p:txBody>
      </p:sp>
      <p:grpSp>
        <p:nvGrpSpPr>
          <p:cNvPr id="22" name="Group 21">
            <a:extLst>
              <a:ext uri="{FF2B5EF4-FFF2-40B4-BE49-F238E27FC236}">
                <a16:creationId xmlns:a16="http://schemas.microsoft.com/office/drawing/2014/main" id="{633FF6EC-4457-E349-AB74-4FB87F2445BE}"/>
              </a:ext>
            </a:extLst>
          </p:cNvPr>
          <p:cNvGrpSpPr/>
          <p:nvPr/>
        </p:nvGrpSpPr>
        <p:grpSpPr>
          <a:xfrm>
            <a:off x="5140255" y="115094"/>
            <a:ext cx="4699403" cy="6729412"/>
            <a:chOff x="5070072" y="76200"/>
            <a:chExt cx="4699403" cy="6729412"/>
          </a:xfrm>
        </p:grpSpPr>
        <p:sp>
          <p:nvSpPr>
            <p:cNvPr id="23" name="Text Box 40">
              <a:extLst>
                <a:ext uri="{FF2B5EF4-FFF2-40B4-BE49-F238E27FC236}">
                  <a16:creationId xmlns:a16="http://schemas.microsoft.com/office/drawing/2014/main" id="{66AA4340-B6B5-0A4A-B7AD-D5ADE4046D7A}"/>
                </a:ext>
              </a:extLst>
            </p:cNvPr>
            <p:cNvSpPr txBox="1">
              <a:spLocks noChangeArrowheads="1"/>
            </p:cNvSpPr>
            <p:nvPr/>
          </p:nvSpPr>
          <p:spPr bwMode="auto">
            <a:xfrm>
              <a:off x="6019800" y="3429000"/>
              <a:ext cx="374967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1200">
                  <a:solidFill>
                    <a:srgbClr val="000000"/>
                  </a:solidFill>
                </a:rPr>
                <a:t>.</a:t>
              </a:r>
              <a:endParaRPr lang="en-US" sz="1200">
                <a:sym typeface="Symbol" charset="0"/>
              </a:endParaRPr>
            </a:p>
            <a:p>
              <a:pPr eaLnBrk="1" hangingPunct="1"/>
              <a:endParaRPr lang="en-US" sz="1200">
                <a:sym typeface="Symbol" charset="0"/>
              </a:endParaRPr>
            </a:p>
            <a:p>
              <a:pPr eaLnBrk="1" hangingPunct="1"/>
              <a:endParaRPr lang="en-US" sz="1200"/>
            </a:p>
          </p:txBody>
        </p:sp>
        <p:sp>
          <p:nvSpPr>
            <p:cNvPr id="24" name="Text Box 13">
              <a:extLst>
                <a:ext uri="{FF2B5EF4-FFF2-40B4-BE49-F238E27FC236}">
                  <a16:creationId xmlns:a16="http://schemas.microsoft.com/office/drawing/2014/main" id="{345AD802-554F-CA44-BE23-EBFEC4823AE4}"/>
                </a:ext>
              </a:extLst>
            </p:cNvPr>
            <p:cNvSpPr txBox="1">
              <a:spLocks noChangeArrowheads="1"/>
            </p:cNvSpPr>
            <p:nvPr/>
          </p:nvSpPr>
          <p:spPr bwMode="auto">
            <a:xfrm>
              <a:off x="7374666" y="6577012"/>
              <a:ext cx="249664"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n-US" sz="900" dirty="0"/>
                <a:t>6</a:t>
              </a:r>
            </a:p>
          </p:txBody>
        </p:sp>
        <p:sp>
          <p:nvSpPr>
            <p:cNvPr id="25" name="Text Box 38">
              <a:extLst>
                <a:ext uri="{FF2B5EF4-FFF2-40B4-BE49-F238E27FC236}">
                  <a16:creationId xmlns:a16="http://schemas.microsoft.com/office/drawing/2014/main" id="{D8E70E76-5E56-6A4F-97AD-A3BBC9BDFCB3}"/>
                </a:ext>
              </a:extLst>
            </p:cNvPr>
            <p:cNvSpPr txBox="1">
              <a:spLocks noChangeArrowheads="1"/>
            </p:cNvSpPr>
            <p:nvPr/>
          </p:nvSpPr>
          <p:spPr bwMode="auto">
            <a:xfrm>
              <a:off x="5591806" y="5294313"/>
              <a:ext cx="18564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n-US" sz="1800"/>
            </a:p>
          </p:txBody>
        </p:sp>
        <p:sp>
          <p:nvSpPr>
            <p:cNvPr id="26" name="Rectangle 3">
              <a:extLst>
                <a:ext uri="{FF2B5EF4-FFF2-40B4-BE49-F238E27FC236}">
                  <a16:creationId xmlns:a16="http://schemas.microsoft.com/office/drawing/2014/main" id="{0778E349-3B7D-4342-8E0E-C925392B48AC}"/>
                </a:ext>
              </a:extLst>
            </p:cNvPr>
            <p:cNvSpPr>
              <a:spLocks noChangeArrowheads="1"/>
            </p:cNvSpPr>
            <p:nvPr/>
          </p:nvSpPr>
          <p:spPr bwMode="auto">
            <a:xfrm>
              <a:off x="5146892" y="2971800"/>
              <a:ext cx="3920908" cy="1954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04800" indent="-304800" algn="ctr">
                <a:defRPr/>
              </a:pPr>
              <a:r>
                <a:rPr lang="en-US" sz="1100" dirty="0"/>
                <a:t>Specifications</a:t>
              </a:r>
            </a:p>
            <a:p>
              <a:pPr marL="304800" indent="-304800">
                <a:defRPr/>
              </a:pPr>
              <a:r>
                <a:rPr lang="en-US" sz="1100" dirty="0"/>
                <a:t>Brightness (adjustable)</a:t>
              </a:r>
            </a:p>
            <a:p>
              <a:pPr marL="171450" indent="-171450">
                <a:buFont typeface="Arial"/>
                <a:buChar char="•"/>
                <a:defRPr/>
              </a:pPr>
              <a:r>
                <a:rPr lang="en-US" sz="1100" dirty="0">
                  <a:solidFill>
                    <a:srgbClr val="000000"/>
                  </a:solidFill>
                </a:rPr>
                <a:t>ETDRS 85 cd/m</a:t>
              </a:r>
              <a:r>
                <a:rPr lang="en-US" sz="1100" baseline="30000" dirty="0">
                  <a:solidFill>
                    <a:srgbClr val="000000"/>
                  </a:solidFill>
                </a:rPr>
                <a:t>2</a:t>
              </a:r>
            </a:p>
            <a:p>
              <a:pPr marL="171450" indent="-171450">
                <a:buFont typeface="Arial"/>
                <a:buChar char="•"/>
                <a:defRPr/>
              </a:pPr>
              <a:r>
                <a:rPr lang="en-US" sz="1100" dirty="0">
                  <a:solidFill>
                    <a:srgbClr val="000000"/>
                  </a:solidFill>
                </a:rPr>
                <a:t>RAM</a:t>
              </a:r>
              <a:r>
                <a:rPr lang="en-US" sz="1100" baseline="30000" dirty="0">
                  <a:solidFill>
                    <a:srgbClr val="000000"/>
                  </a:solidFill>
                </a:rPr>
                <a:t>®</a:t>
              </a:r>
              <a:r>
                <a:rPr lang="en-US" sz="1100" dirty="0">
                  <a:solidFill>
                    <a:srgbClr val="000000"/>
                  </a:solidFill>
                </a:rPr>
                <a:t> (Potential Vision) 3000 cd/m</a:t>
              </a:r>
              <a:r>
                <a:rPr lang="en-US" sz="1100" baseline="30000" dirty="0">
                  <a:solidFill>
                    <a:srgbClr val="000000"/>
                  </a:solidFill>
                </a:rPr>
                <a:t>2</a:t>
              </a:r>
            </a:p>
            <a:p>
              <a:pPr marL="171450" indent="-171450">
                <a:buFont typeface="Arial"/>
                <a:buChar char="•"/>
                <a:defRPr/>
              </a:pPr>
              <a:r>
                <a:rPr lang="en-US" sz="1100" dirty="0">
                  <a:solidFill>
                    <a:srgbClr val="000000"/>
                  </a:solidFill>
                </a:rPr>
                <a:t>Super Bright RAM</a:t>
              </a:r>
              <a:r>
                <a:rPr lang="en-US" sz="1100" baseline="30000" dirty="0">
                  <a:solidFill>
                    <a:srgbClr val="000000"/>
                  </a:solidFill>
                </a:rPr>
                <a:t>®</a:t>
              </a:r>
              <a:r>
                <a:rPr lang="en-US" sz="1100" dirty="0">
                  <a:solidFill>
                    <a:srgbClr val="000000"/>
                  </a:solidFill>
                </a:rPr>
                <a:t> &gt;3000 cd/m</a:t>
              </a:r>
              <a:r>
                <a:rPr lang="en-US" sz="1100" baseline="30000" dirty="0">
                  <a:solidFill>
                    <a:srgbClr val="000000"/>
                  </a:solidFill>
                </a:rPr>
                <a:t>2  </a:t>
              </a:r>
              <a:r>
                <a:rPr lang="en-US" sz="1100" dirty="0">
                  <a:solidFill>
                    <a:srgbClr val="000000"/>
                  </a:solidFill>
                </a:rPr>
                <a:t>(adjustable)</a:t>
              </a:r>
            </a:p>
            <a:p>
              <a:pPr>
                <a:defRPr/>
              </a:pPr>
              <a:r>
                <a:rPr lang="en-US" sz="1100" dirty="0">
                  <a:solidFill>
                    <a:srgbClr val="000000"/>
                  </a:solidFill>
                </a:rPr>
                <a:t>Testing Distance</a:t>
              </a:r>
            </a:p>
            <a:p>
              <a:pPr marL="171450" indent="-171450">
                <a:buFont typeface="Arial"/>
                <a:buChar char="•"/>
                <a:defRPr/>
              </a:pPr>
              <a:r>
                <a:rPr lang="en-US" sz="1100" dirty="0">
                  <a:solidFill>
                    <a:srgbClr val="000000"/>
                  </a:solidFill>
                </a:rPr>
                <a:t>16 inches (Up to 20/200)</a:t>
              </a:r>
            </a:p>
            <a:p>
              <a:pPr marL="171450" indent="-171450">
                <a:buFont typeface="Arial"/>
                <a:buChar char="•"/>
                <a:defRPr/>
              </a:pPr>
              <a:r>
                <a:rPr lang="en-US" sz="1100" dirty="0">
                  <a:solidFill>
                    <a:srgbClr val="000000"/>
                  </a:solidFill>
                </a:rPr>
                <a:t>8 inches (Up to 20/400)</a:t>
              </a:r>
            </a:p>
            <a:p>
              <a:pPr marL="171450" indent="-171450">
                <a:buFont typeface="Arial"/>
                <a:buChar char="•"/>
                <a:defRPr/>
              </a:pPr>
              <a:r>
                <a:rPr lang="en-US" sz="1100" dirty="0">
                  <a:solidFill>
                    <a:srgbClr val="000000"/>
                  </a:solidFill>
                </a:rPr>
                <a:t>2 inches (Up to 20/1600) (with low vision adaptor)</a:t>
              </a:r>
            </a:p>
            <a:p>
              <a:pPr marL="171450" indent="-171450">
                <a:buFont typeface="Arial"/>
                <a:buChar char="•"/>
                <a:defRPr/>
              </a:pPr>
              <a:endParaRPr lang="en-US" sz="1100" dirty="0">
                <a:solidFill>
                  <a:srgbClr val="000000"/>
                </a:solidFill>
              </a:endParaRPr>
            </a:p>
            <a:p>
              <a:pPr>
                <a:defRPr/>
              </a:pPr>
              <a:r>
                <a:rPr lang="en-US" sz="1100" dirty="0">
                  <a:solidFill>
                    <a:srgbClr val="000000"/>
                  </a:solidFill>
                </a:rPr>
                <a:t>Battery: 9 volt NiMH rechargeable</a:t>
              </a:r>
            </a:p>
          </p:txBody>
        </p:sp>
        <p:sp>
          <p:nvSpPr>
            <p:cNvPr id="27" name="Text Box 43">
              <a:extLst>
                <a:ext uri="{FF2B5EF4-FFF2-40B4-BE49-F238E27FC236}">
                  <a16:creationId xmlns:a16="http://schemas.microsoft.com/office/drawing/2014/main" id="{0DA7ACF0-8F51-2447-B4DD-031B4B3CD0FD}"/>
                </a:ext>
              </a:extLst>
            </p:cNvPr>
            <p:cNvSpPr txBox="1">
              <a:spLocks noChangeArrowheads="1"/>
            </p:cNvSpPr>
            <p:nvPr/>
          </p:nvSpPr>
          <p:spPr bwMode="auto">
            <a:xfrm>
              <a:off x="5070072" y="76200"/>
              <a:ext cx="4071449" cy="301621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fontAlgn="auto">
                <a:spcBef>
                  <a:spcPts val="0"/>
                </a:spcBef>
                <a:spcAft>
                  <a:spcPts val="0"/>
                </a:spcAft>
                <a:defRPr/>
              </a:pPr>
              <a:r>
                <a:rPr lang="en-US" sz="1400" b="1" dirty="0">
                  <a:latin typeface="+mn-lt"/>
                  <a:ea typeface="+mn-ea"/>
                  <a:cs typeface="+mn-cs"/>
                </a:rPr>
                <a:t>Battery Charging:</a:t>
              </a:r>
            </a:p>
            <a:p>
              <a:pPr fontAlgn="auto">
                <a:spcBef>
                  <a:spcPts val="0"/>
                </a:spcBef>
                <a:spcAft>
                  <a:spcPts val="0"/>
                </a:spcAft>
                <a:defRPr/>
              </a:pPr>
              <a:r>
                <a:rPr lang="en-US" sz="1100" dirty="0">
                  <a:latin typeface="+mn-lt"/>
                  <a:ea typeface="+mn-ea"/>
                  <a:cs typeface="+mn-cs"/>
                </a:rPr>
                <a:t>Use only the charger provided.  Simply attach the charging cable to the RAM</a:t>
              </a:r>
              <a:r>
                <a:rPr lang="en-US" sz="1100" baseline="30000" dirty="0">
                  <a:latin typeface="+mn-lt"/>
                  <a:ea typeface="+mn-ea"/>
                  <a:cs typeface="+mn-cs"/>
                </a:rPr>
                <a:t>®</a:t>
              </a:r>
              <a:r>
                <a:rPr lang="en-US" sz="1100" dirty="0">
                  <a:latin typeface="+mn-lt"/>
                  <a:ea typeface="+mn-ea"/>
                  <a:cs typeface="+mn-cs"/>
                </a:rPr>
                <a:t>.  Recharge before the </a:t>
              </a:r>
              <a:r>
                <a:rPr lang="en-US" sz="1100" dirty="0"/>
                <a:t>maximum </a:t>
              </a:r>
              <a:r>
                <a:rPr lang="en-US" sz="1100" dirty="0">
                  <a:latin typeface="+mn-lt"/>
                  <a:ea typeface="+mn-ea"/>
                  <a:cs typeface="+mn-cs"/>
                </a:rPr>
                <a:t>voltages declines below  6.5 volts.  When fully charged, the voltmeter will read between 8.7 and 9.2 volts.</a:t>
              </a:r>
            </a:p>
            <a:p>
              <a:pPr fontAlgn="auto">
                <a:spcBef>
                  <a:spcPts val="0"/>
                </a:spcBef>
                <a:spcAft>
                  <a:spcPts val="0"/>
                </a:spcAft>
                <a:defRPr/>
              </a:pPr>
              <a:endParaRPr lang="en-US" sz="1100" dirty="0">
                <a:latin typeface="+mn-lt"/>
                <a:ea typeface="+mn-ea"/>
                <a:cs typeface="+mn-cs"/>
              </a:endParaRPr>
            </a:p>
            <a:p>
              <a:pPr fontAlgn="auto">
                <a:spcBef>
                  <a:spcPts val="0"/>
                </a:spcBef>
                <a:spcAft>
                  <a:spcPts val="0"/>
                </a:spcAft>
                <a:defRPr/>
              </a:pPr>
              <a:r>
                <a:rPr lang="en-US" sz="1100" dirty="0">
                  <a:latin typeface="+mn-lt"/>
                  <a:ea typeface="+mn-ea"/>
                  <a:cs typeface="+mn-cs"/>
                </a:rPr>
                <a:t>Depending upon the use, weekly recharging is usually sufficient.</a:t>
              </a:r>
            </a:p>
            <a:p>
              <a:pPr fontAlgn="auto">
                <a:spcBef>
                  <a:spcPts val="0"/>
                </a:spcBef>
                <a:spcAft>
                  <a:spcPts val="0"/>
                </a:spcAft>
                <a:defRPr/>
              </a:pPr>
              <a:endParaRPr lang="en-US" sz="1100" dirty="0">
                <a:latin typeface="+mn-lt"/>
                <a:ea typeface="+mn-ea"/>
                <a:cs typeface="+mn-cs"/>
              </a:endParaRPr>
            </a:p>
            <a:p>
              <a:pPr fontAlgn="auto">
                <a:spcBef>
                  <a:spcPts val="0"/>
                </a:spcBef>
                <a:spcAft>
                  <a:spcPts val="0"/>
                </a:spcAft>
                <a:defRPr/>
              </a:pPr>
              <a:r>
                <a:rPr lang="en-US" sz="1100" dirty="0">
                  <a:latin typeface="+mn-lt"/>
                  <a:ea typeface="+mn-ea"/>
                  <a:cs typeface="+mn-cs"/>
                </a:rPr>
                <a:t>For 220, use a simple connecting adaptor between the wall electrical outlet and the prongs of the charger.</a:t>
              </a:r>
            </a:p>
            <a:p>
              <a:pPr fontAlgn="auto">
                <a:spcBef>
                  <a:spcPts val="0"/>
                </a:spcBef>
                <a:spcAft>
                  <a:spcPts val="0"/>
                </a:spcAft>
                <a:defRPr/>
              </a:pPr>
              <a:endParaRPr lang="en-US" sz="1100" dirty="0">
                <a:latin typeface="+mn-lt"/>
                <a:ea typeface="+mn-ea"/>
                <a:cs typeface="+mn-cs"/>
              </a:endParaRPr>
            </a:p>
            <a:p>
              <a:pPr eaLnBrk="1" hangingPunct="1">
                <a:defRPr/>
              </a:pPr>
              <a:r>
                <a:rPr lang="en-US" sz="1100" dirty="0"/>
                <a:t>Charger is indoor  use only</a:t>
              </a:r>
            </a:p>
            <a:p>
              <a:pPr eaLnBrk="1" hangingPunct="1">
                <a:defRPr/>
              </a:pPr>
              <a:r>
                <a:rPr lang="en-US" sz="1100" dirty="0"/>
                <a:t>Keep away from children</a:t>
              </a:r>
            </a:p>
            <a:p>
              <a:pPr fontAlgn="auto">
                <a:spcBef>
                  <a:spcPts val="0"/>
                </a:spcBef>
                <a:spcAft>
                  <a:spcPts val="0"/>
                </a:spcAft>
                <a:defRPr/>
              </a:pPr>
              <a:endParaRPr lang="en-US" sz="1100" dirty="0">
                <a:latin typeface="+mn-lt"/>
                <a:ea typeface="+mn-ea"/>
                <a:cs typeface="+mn-cs"/>
              </a:endParaRPr>
            </a:p>
            <a:p>
              <a:pPr fontAlgn="auto">
                <a:spcBef>
                  <a:spcPts val="0"/>
                </a:spcBef>
                <a:spcAft>
                  <a:spcPts val="0"/>
                </a:spcAft>
                <a:defRPr/>
              </a:pPr>
              <a:endParaRPr lang="en-US" sz="1100" dirty="0">
                <a:latin typeface="+mn-lt"/>
                <a:ea typeface="+mn-ea"/>
                <a:cs typeface="+mn-cs"/>
              </a:endParaRPr>
            </a:p>
            <a:p>
              <a:pPr fontAlgn="auto">
                <a:spcBef>
                  <a:spcPts val="0"/>
                </a:spcBef>
                <a:spcAft>
                  <a:spcPts val="0"/>
                </a:spcAft>
                <a:defRPr/>
              </a:pPr>
              <a:endParaRPr lang="en-US" sz="1100" dirty="0">
                <a:latin typeface="+mn-lt"/>
                <a:ea typeface="+mn-ea"/>
                <a:cs typeface="+mn-cs"/>
              </a:endParaRPr>
            </a:p>
          </p:txBody>
        </p:sp>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25666</TotalTime>
  <Words>1513</Words>
  <Application>Microsoft Macintosh PowerPoint</Application>
  <PresentationFormat>Letter Paper (8.5x11 in)</PresentationFormat>
  <Paragraphs>169</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Avenir Black</vt:lpstr>
      <vt:lpstr>Avenir Medium</vt:lpstr>
      <vt:lpstr>Avenir Oblique</vt:lpstr>
      <vt:lpstr>Wingdings</vt:lpstr>
      <vt:lpstr>Zapf Dingbats</vt:lpstr>
      <vt:lpstr>Default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Hofeldt</dc:creator>
  <cp:lastModifiedBy>Microsoft Office User</cp:lastModifiedBy>
  <cp:revision>524</cp:revision>
  <cp:lastPrinted>2017-10-25T22:27:02Z</cp:lastPrinted>
  <dcterms:created xsi:type="dcterms:W3CDTF">2005-05-29T15:50:17Z</dcterms:created>
  <dcterms:modified xsi:type="dcterms:W3CDTF">2021-03-08T16:25:43Z</dcterms:modified>
</cp:coreProperties>
</file>