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261" r:id="rId2"/>
    <p:sldId id="264" r:id="rId3"/>
    <p:sldId id="282" r:id="rId4"/>
    <p:sldId id="278" r:id="rId5"/>
    <p:sldId id="280" r:id="rId6"/>
    <p:sldId id="281" r:id="rId7"/>
  </p:sldIdLst>
  <p:sldSz cx="9144000" cy="6858000" type="letter"/>
  <p:notesSz cx="6858000" cy="9061450"/>
  <p:defaultTextStyle>
    <a:defPPr>
      <a:defRPr lang="en-US"/>
    </a:defPPr>
    <a:lvl1pPr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1pPr>
    <a:lvl2pPr marL="457200"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2pPr>
    <a:lvl3pPr marL="914400"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3pPr>
    <a:lvl4pPr marL="1371600"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4pPr>
    <a:lvl5pPr marL="1828800" algn="ctr" rtl="0" fontAlgn="base">
      <a:spcBef>
        <a:spcPct val="0"/>
      </a:spcBef>
      <a:spcAft>
        <a:spcPct val="0"/>
      </a:spcAft>
      <a:defRPr kern="1200">
        <a:solidFill>
          <a:schemeClr val="tx1"/>
        </a:solidFill>
        <a:latin typeface="Calisto MT" panose="02040603050505030304" pitchFamily="18" charset="77"/>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sto MT" panose="02040603050505030304" pitchFamily="18" charset="77"/>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sto MT" panose="02040603050505030304" pitchFamily="18" charset="77"/>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sto MT" panose="02040603050505030304" pitchFamily="18" charset="77"/>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sto MT" panose="02040603050505030304" pitchFamily="18" charset="77"/>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3"/>
    <p:restoredTop sz="94634"/>
  </p:normalViewPr>
  <p:slideViewPr>
    <p:cSldViewPr>
      <p:cViewPr varScale="1">
        <p:scale>
          <a:sx n="100" d="100"/>
          <a:sy n="100" d="100"/>
        </p:scale>
        <p:origin x="1936" y="168"/>
      </p:cViewPr>
      <p:guideLst>
        <p:guide orient="horz" pos="2160"/>
        <p:guide pos="5759"/>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75" d="100"/>
        <a:sy n="75" d="100"/>
      </p:scale>
      <p:origin x="0" y="0"/>
    </p:cViewPr>
  </p:sorter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berthofeldt/Library/Mobile%20Documents/com~apple~CloudDocs/GLARE%20RESEARCH/ALBERT%20HOFELDT%20SUBJEC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berthofeldt/Library/Mobile%20Documents/com~apple~CloudDocs/GLARE%20RESEARCH/ALBERT%20HOFELDT%20SUBJEC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margohofeldt:Library:Mobile%20Documents:com~apple~CloudDocs:HEADLIGHT%20BAM:CALIBRATION%20FOR%20BOOKLE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BAM Spot™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Sheet2!$C$6</c:f>
              <c:strCache>
                <c:ptCount val="1"/>
                <c:pt idx="0">
                  <c:v>OS</c:v>
                </c:pt>
              </c:strCache>
            </c:strRef>
          </c:tx>
          <c:spPr>
            <a:ln w="28575" cap="rnd">
              <a:solidFill>
                <a:srgbClr val="C00000"/>
              </a:solidFill>
              <a:round/>
            </a:ln>
            <a:effectLst/>
          </c:spPr>
          <c:marker>
            <c:symbol val="none"/>
          </c:marker>
          <c:cat>
            <c:strRef>
              <c:f>Sheet2!$B$7:$B$10</c:f>
              <c:strCache>
                <c:ptCount val="4"/>
                <c:pt idx="0">
                  <c:v>O</c:v>
                </c:pt>
                <c:pt idx="1">
                  <c:v>0.219 (Low)</c:v>
                </c:pt>
                <c:pt idx="2">
                  <c:v>0.327 (Med.)</c:v>
                </c:pt>
                <c:pt idx="3">
                  <c:v>1.35 (High)</c:v>
                </c:pt>
              </c:strCache>
            </c:strRef>
          </c:cat>
          <c:val>
            <c:numRef>
              <c:f>Sheet2!$C$7:$C$10</c:f>
              <c:numCache>
                <c:formatCode>General</c:formatCode>
                <c:ptCount val="4"/>
                <c:pt idx="0">
                  <c:v>30</c:v>
                </c:pt>
                <c:pt idx="1">
                  <c:v>30</c:v>
                </c:pt>
                <c:pt idx="2">
                  <c:v>40</c:v>
                </c:pt>
                <c:pt idx="3">
                  <c:v>80</c:v>
                </c:pt>
              </c:numCache>
            </c:numRef>
          </c:val>
          <c:smooth val="0"/>
          <c:extLst>
            <c:ext xmlns:c16="http://schemas.microsoft.com/office/drawing/2014/chart" uri="{C3380CC4-5D6E-409C-BE32-E72D297353CC}">
              <c16:uniqueId val="{00000000-16DD-6247-95FF-89684202B3BC}"/>
            </c:ext>
          </c:extLst>
        </c:ser>
        <c:ser>
          <c:idx val="1"/>
          <c:order val="1"/>
          <c:tx>
            <c:strRef>
              <c:f>Sheet2!$D$6</c:f>
              <c:strCache>
                <c:ptCount val="1"/>
                <c:pt idx="0">
                  <c:v>OD</c:v>
                </c:pt>
              </c:strCache>
            </c:strRef>
          </c:tx>
          <c:spPr>
            <a:ln w="28575" cap="rnd">
              <a:solidFill>
                <a:srgbClr val="0070C0"/>
              </a:solidFill>
              <a:round/>
            </a:ln>
            <a:effectLst/>
          </c:spPr>
          <c:marker>
            <c:symbol val="none"/>
          </c:marker>
          <c:cat>
            <c:strRef>
              <c:f>Sheet2!$B$7:$B$10</c:f>
              <c:strCache>
                <c:ptCount val="4"/>
                <c:pt idx="0">
                  <c:v>O</c:v>
                </c:pt>
                <c:pt idx="1">
                  <c:v>0.219 (Low)</c:v>
                </c:pt>
                <c:pt idx="2">
                  <c:v>0.327 (Med.)</c:v>
                </c:pt>
                <c:pt idx="3">
                  <c:v>1.35 (High)</c:v>
                </c:pt>
              </c:strCache>
            </c:strRef>
          </c:cat>
          <c:val>
            <c:numRef>
              <c:f>Sheet2!$D$7:$D$10</c:f>
              <c:numCache>
                <c:formatCode>General</c:formatCode>
                <c:ptCount val="4"/>
                <c:pt idx="0">
                  <c:v>20</c:v>
                </c:pt>
                <c:pt idx="1">
                  <c:v>25</c:v>
                </c:pt>
                <c:pt idx="2">
                  <c:v>30</c:v>
                </c:pt>
                <c:pt idx="3">
                  <c:v>60</c:v>
                </c:pt>
              </c:numCache>
            </c:numRef>
          </c:val>
          <c:smooth val="0"/>
          <c:extLst>
            <c:ext xmlns:c16="http://schemas.microsoft.com/office/drawing/2014/chart" uri="{C3380CC4-5D6E-409C-BE32-E72D297353CC}">
              <c16:uniqueId val="{00000001-16DD-6247-95FF-89684202B3BC}"/>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616002399"/>
        <c:axId val="623395503"/>
      </c:lineChart>
      <c:catAx>
        <c:axId val="61600239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a:t>
                </a:r>
                <a:r>
                  <a:rPr lang="en-US" baseline="0"/>
                  <a:t>Lux</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3395503"/>
        <c:crosses val="autoZero"/>
        <c:auto val="1"/>
        <c:lblAlgn val="ctr"/>
        <c:lblOffset val="100"/>
        <c:noMultiLvlLbl val="0"/>
      </c:catAx>
      <c:valAx>
        <c:axId val="6233955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Snellen</a:t>
                </a:r>
                <a:r>
                  <a:rPr lang="en-US" baseline="0"/>
                  <a:t> Acuity</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600239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BAM</a:t>
            </a:r>
            <a:r>
              <a:rPr lang="en-US" baseline="0" dirty="0"/>
              <a:t> Flood™</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Sheet2!$C$11</c:f>
              <c:strCache>
                <c:ptCount val="1"/>
                <c:pt idx="0">
                  <c:v>OS</c:v>
                </c:pt>
              </c:strCache>
            </c:strRef>
          </c:tx>
          <c:spPr>
            <a:ln w="28575" cap="rnd">
              <a:solidFill>
                <a:srgbClr val="FF0000"/>
              </a:solidFill>
              <a:round/>
            </a:ln>
            <a:effectLst/>
          </c:spPr>
          <c:marker>
            <c:symbol val="none"/>
          </c:marker>
          <c:cat>
            <c:strRef>
              <c:f>Sheet2!$B$12:$B$15</c:f>
              <c:strCache>
                <c:ptCount val="4"/>
                <c:pt idx="0">
                  <c:v>0</c:v>
                </c:pt>
                <c:pt idx="1">
                  <c:v>.55 (Low)</c:v>
                </c:pt>
                <c:pt idx="2">
                  <c:v>1.1 (Med.)</c:v>
                </c:pt>
                <c:pt idx="3">
                  <c:v>2.2 (High)</c:v>
                </c:pt>
              </c:strCache>
            </c:strRef>
          </c:cat>
          <c:val>
            <c:numRef>
              <c:f>Sheet2!$C$12:$C$15</c:f>
              <c:numCache>
                <c:formatCode>General</c:formatCode>
                <c:ptCount val="4"/>
                <c:pt idx="0">
                  <c:v>30</c:v>
                </c:pt>
                <c:pt idx="1">
                  <c:v>40</c:v>
                </c:pt>
                <c:pt idx="2">
                  <c:v>50</c:v>
                </c:pt>
                <c:pt idx="3">
                  <c:v>80</c:v>
                </c:pt>
              </c:numCache>
            </c:numRef>
          </c:val>
          <c:smooth val="0"/>
          <c:extLst>
            <c:ext xmlns:c16="http://schemas.microsoft.com/office/drawing/2014/chart" uri="{C3380CC4-5D6E-409C-BE32-E72D297353CC}">
              <c16:uniqueId val="{00000000-3C89-9F41-BDBA-FAA0DFFF7CE6}"/>
            </c:ext>
          </c:extLst>
        </c:ser>
        <c:ser>
          <c:idx val="1"/>
          <c:order val="1"/>
          <c:tx>
            <c:strRef>
              <c:f>Sheet2!$D$11</c:f>
              <c:strCache>
                <c:ptCount val="1"/>
                <c:pt idx="0">
                  <c:v>OD</c:v>
                </c:pt>
              </c:strCache>
            </c:strRef>
          </c:tx>
          <c:spPr>
            <a:ln w="28575" cap="rnd">
              <a:solidFill>
                <a:srgbClr val="0070C0"/>
              </a:solidFill>
              <a:round/>
            </a:ln>
            <a:effectLst/>
          </c:spPr>
          <c:marker>
            <c:symbol val="none"/>
          </c:marker>
          <c:cat>
            <c:strRef>
              <c:f>Sheet2!$B$12:$B$15</c:f>
              <c:strCache>
                <c:ptCount val="4"/>
                <c:pt idx="0">
                  <c:v>0</c:v>
                </c:pt>
                <c:pt idx="1">
                  <c:v>.55 (Low)</c:v>
                </c:pt>
                <c:pt idx="2">
                  <c:v>1.1 (Med.)</c:v>
                </c:pt>
                <c:pt idx="3">
                  <c:v>2.2 (High)</c:v>
                </c:pt>
              </c:strCache>
            </c:strRef>
          </c:cat>
          <c:val>
            <c:numRef>
              <c:f>Sheet2!$D$12:$D$15</c:f>
              <c:numCache>
                <c:formatCode>General</c:formatCode>
                <c:ptCount val="4"/>
                <c:pt idx="0">
                  <c:v>20</c:v>
                </c:pt>
                <c:pt idx="1">
                  <c:v>25</c:v>
                </c:pt>
                <c:pt idx="2">
                  <c:v>40</c:v>
                </c:pt>
                <c:pt idx="3">
                  <c:v>60</c:v>
                </c:pt>
              </c:numCache>
            </c:numRef>
          </c:val>
          <c:smooth val="0"/>
          <c:extLst>
            <c:ext xmlns:c16="http://schemas.microsoft.com/office/drawing/2014/chart" uri="{C3380CC4-5D6E-409C-BE32-E72D297353CC}">
              <c16:uniqueId val="{00000001-3C89-9F41-BDBA-FAA0DFFF7CE6}"/>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625937311"/>
        <c:axId val="624746079"/>
      </c:lineChart>
      <c:catAx>
        <c:axId val="6259373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kLux</a:t>
                </a:r>
              </a:p>
            </c:rich>
          </c:tx>
          <c:layout>
            <c:manualLayout>
              <c:xMode val="edge"/>
              <c:yMode val="edge"/>
              <c:x val="0.41167996257883699"/>
              <c:y val="0.878916475565834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4746079"/>
        <c:crosses val="autoZero"/>
        <c:auto val="1"/>
        <c:lblAlgn val="ctr"/>
        <c:lblOffset val="100"/>
        <c:noMultiLvlLbl val="0"/>
      </c:catAx>
      <c:valAx>
        <c:axId val="6247460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Snellen</a:t>
                </a:r>
                <a:r>
                  <a:rPr lang="en-US" baseline="0"/>
                  <a:t> Acuity</a:t>
                </a:r>
                <a:endParaRPr lang="en-US"/>
              </a:p>
            </c:rich>
          </c:tx>
          <c:layout>
            <c:manualLayout>
              <c:xMode val="edge"/>
              <c:yMode val="edge"/>
              <c:x val="2.4960544650876666E-2"/>
              <c:y val="0.455264577782677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9373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b="0"/>
            </a:pPr>
            <a:r>
              <a:rPr lang="en-US" b="0" dirty="0"/>
              <a:t>VOLTS</a:t>
            </a:r>
            <a:r>
              <a:rPr lang="en-US" b="0" baseline="0" dirty="0"/>
              <a:t> vs. kLUX</a:t>
            </a:r>
            <a:endParaRPr lang="en-US" b="0" dirty="0"/>
          </a:p>
        </c:rich>
      </c:tx>
      <c:layout>
        <c:manualLayout>
          <c:xMode val="edge"/>
          <c:yMode val="edge"/>
          <c:x val="0.21460882676238027"/>
          <c:y val="3.4465885964595666E-3"/>
        </c:manualLayout>
      </c:layout>
      <c:overlay val="0"/>
    </c:title>
    <c:autoTitleDeleted val="0"/>
    <c:plotArea>
      <c:layout>
        <c:manualLayout>
          <c:layoutTarget val="inner"/>
          <c:xMode val="edge"/>
          <c:yMode val="edge"/>
          <c:x val="0.16469219160930648"/>
          <c:y val="0.10419688650926522"/>
          <c:w val="0.79163528038082698"/>
          <c:h val="0.71598789734616497"/>
        </c:manualLayout>
      </c:layout>
      <c:scatterChart>
        <c:scatterStyle val="lineMarker"/>
        <c:varyColors val="0"/>
        <c:ser>
          <c:idx val="0"/>
          <c:order val="0"/>
          <c:spPr>
            <a:ln w="47625">
              <a:noFill/>
            </a:ln>
          </c:spPr>
          <c:marker>
            <c:spPr>
              <a:solidFill>
                <a:srgbClr val="FF0000"/>
              </a:solidFill>
            </c:spPr>
          </c:marker>
          <c:trendline>
            <c:trendlineType val="linear"/>
            <c:dispRSqr val="0"/>
            <c:dispEq val="1"/>
            <c:trendlineLbl>
              <c:layout>
                <c:manualLayout>
                  <c:x val="1.0080400632215691E-2"/>
                  <c:y val="0.45330917283773381"/>
                </c:manualLayout>
              </c:layout>
              <c:numFmt formatCode="General" sourceLinked="0"/>
            </c:trendlineLbl>
          </c:trendline>
          <c:xVal>
            <c:numRef>
              <c:f>Sheet1!$J$36:$J$41</c:f>
              <c:numCache>
                <c:formatCode>General</c:formatCode>
                <c:ptCount val="6"/>
                <c:pt idx="0">
                  <c:v>4.07</c:v>
                </c:pt>
                <c:pt idx="1">
                  <c:v>5.0199999999999996</c:v>
                </c:pt>
                <c:pt idx="2">
                  <c:v>6.03</c:v>
                </c:pt>
                <c:pt idx="3">
                  <c:v>7.02</c:v>
                </c:pt>
                <c:pt idx="4">
                  <c:v>8.02</c:v>
                </c:pt>
                <c:pt idx="5">
                  <c:v>9.02</c:v>
                </c:pt>
              </c:numCache>
            </c:numRef>
          </c:xVal>
          <c:yVal>
            <c:numRef>
              <c:f>Sheet1!$K$36:$K$41</c:f>
              <c:numCache>
                <c:formatCode>General</c:formatCode>
                <c:ptCount val="6"/>
                <c:pt idx="0">
                  <c:v>0.36499999999999999</c:v>
                </c:pt>
                <c:pt idx="1">
                  <c:v>0.623</c:v>
                </c:pt>
                <c:pt idx="2">
                  <c:v>0.86699999999999999</c:v>
                </c:pt>
                <c:pt idx="3">
                  <c:v>1.0920000000000001</c:v>
                </c:pt>
                <c:pt idx="4">
                  <c:v>1.2390000000000001</c:v>
                </c:pt>
                <c:pt idx="5">
                  <c:v>1.458</c:v>
                </c:pt>
              </c:numCache>
            </c:numRef>
          </c:yVal>
          <c:smooth val="0"/>
          <c:extLst>
            <c:ext xmlns:c16="http://schemas.microsoft.com/office/drawing/2014/chart" uri="{C3380CC4-5D6E-409C-BE32-E72D297353CC}">
              <c16:uniqueId val="{00000001-86A7-E64E-A0D1-DDA427070C19}"/>
            </c:ext>
          </c:extLst>
        </c:ser>
        <c:dLbls>
          <c:showLegendKey val="0"/>
          <c:showVal val="0"/>
          <c:showCatName val="0"/>
          <c:showSerName val="0"/>
          <c:showPercent val="0"/>
          <c:showBubbleSize val="0"/>
        </c:dLbls>
        <c:axId val="-2085516552"/>
        <c:axId val="-2084958568"/>
      </c:scatterChart>
      <c:valAx>
        <c:axId val="-2085516552"/>
        <c:scaling>
          <c:orientation val="minMax"/>
          <c:min val="3"/>
        </c:scaling>
        <c:delete val="0"/>
        <c:axPos val="b"/>
        <c:majorGridlines/>
        <c:minorGridlines/>
        <c:title>
          <c:tx>
            <c:rich>
              <a:bodyPr/>
              <a:lstStyle/>
              <a:p>
                <a:pPr>
                  <a:defRPr/>
                </a:pPr>
                <a:r>
                  <a:rPr lang="en-US" dirty="0"/>
                  <a:t>Volts</a:t>
                </a:r>
              </a:p>
            </c:rich>
          </c:tx>
          <c:layout>
            <c:manualLayout>
              <c:xMode val="edge"/>
              <c:yMode val="edge"/>
              <c:x val="0.48032381688413406"/>
              <c:y val="0.91909581054943768"/>
            </c:manualLayout>
          </c:layout>
          <c:overlay val="0"/>
        </c:title>
        <c:numFmt formatCode="General" sourceLinked="1"/>
        <c:majorTickMark val="out"/>
        <c:minorTickMark val="out"/>
        <c:tickLblPos val="nextTo"/>
        <c:crossAx val="-2084958568"/>
        <c:crosses val="autoZero"/>
        <c:crossBetween val="midCat"/>
        <c:majorUnit val="1"/>
      </c:valAx>
      <c:valAx>
        <c:axId val="-2084958568"/>
        <c:scaling>
          <c:orientation val="minMax"/>
        </c:scaling>
        <c:delete val="0"/>
        <c:axPos val="l"/>
        <c:majorGridlines/>
        <c:minorGridlines/>
        <c:title>
          <c:tx>
            <c:rich>
              <a:bodyPr/>
              <a:lstStyle/>
              <a:p>
                <a:pPr>
                  <a:defRPr/>
                </a:pPr>
                <a:r>
                  <a:rPr lang="en-US" dirty="0"/>
                  <a:t>kLUX</a:t>
                </a:r>
              </a:p>
            </c:rich>
          </c:tx>
          <c:layout>
            <c:manualLayout>
              <c:xMode val="edge"/>
              <c:yMode val="edge"/>
              <c:x val="5.9735493223125654E-3"/>
              <c:y val="0.44288174971633493"/>
            </c:manualLayout>
          </c:layout>
          <c:overlay val="0"/>
        </c:title>
        <c:numFmt formatCode="General" sourceLinked="1"/>
        <c:majorTickMark val="out"/>
        <c:minorTickMark val="none"/>
        <c:tickLblPos val="nextTo"/>
        <c:crossAx val="-2085516552"/>
        <c:crosses val="autoZero"/>
        <c:crossBetween val="midCat"/>
      </c:valAx>
    </c:plotArea>
    <c:plotVisOnly val="1"/>
    <c:dispBlanksAs val="gap"/>
    <c:showDLblsOverMax val="0"/>
  </c:chart>
  <c:spPr>
    <a:ln>
      <a:solidFill>
        <a:srgbClr val="000000"/>
      </a:solid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0.15663</cdr:x>
      <cdr:y>0.48763</cdr:y>
    </cdr:from>
    <cdr:to>
      <cdr:x>0.79366</cdr:x>
      <cdr:y>0.48763</cdr:y>
    </cdr:to>
    <cdr:cxnSp macro="">
      <cdr:nvCxnSpPr>
        <cdr:cNvPr id="4" name="Straight Connector 3">
          <a:extLst xmlns:a="http://schemas.openxmlformats.org/drawingml/2006/main">
            <a:ext uri="{FF2B5EF4-FFF2-40B4-BE49-F238E27FC236}">
              <a16:creationId xmlns:a16="http://schemas.microsoft.com/office/drawing/2014/main" id="{25CE9680-D723-404E-B905-C09BA05A1A1B}"/>
            </a:ext>
          </a:extLst>
        </cdr:cNvPr>
        <cdr:cNvCxnSpPr/>
      </cdr:nvCxnSpPr>
      <cdr:spPr>
        <a:xfrm xmlns:a="http://schemas.openxmlformats.org/drawingml/2006/main">
          <a:off x="607160" y="953594"/>
          <a:ext cx="2469368" cy="0"/>
        </a:xfrm>
        <a:prstGeom xmlns:a="http://schemas.openxmlformats.org/drawingml/2006/main" prst="line">
          <a:avLst/>
        </a:prstGeom>
        <a:ln xmlns:a="http://schemas.openxmlformats.org/drawingml/2006/main" w="19050">
          <a:solidFill>
            <a:srgbClr val="00B05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0.17126</cdr:x>
      <cdr:y>0.5256</cdr:y>
    </cdr:from>
    <cdr:to>
      <cdr:x>0.82874</cdr:x>
      <cdr:y>0.52782</cdr:y>
    </cdr:to>
    <cdr:cxnSp macro="">
      <cdr:nvCxnSpPr>
        <cdr:cNvPr id="3" name="Straight Connector 2">
          <a:extLst xmlns:a="http://schemas.openxmlformats.org/drawingml/2006/main">
            <a:ext uri="{FF2B5EF4-FFF2-40B4-BE49-F238E27FC236}">
              <a16:creationId xmlns:a16="http://schemas.microsoft.com/office/drawing/2014/main" id="{8218E8AF-D247-4F45-A999-9F13C91F206D}"/>
            </a:ext>
          </a:extLst>
        </cdr:cNvPr>
        <cdr:cNvCxnSpPr/>
      </cdr:nvCxnSpPr>
      <cdr:spPr>
        <a:xfrm xmlns:a="http://schemas.openxmlformats.org/drawingml/2006/main" flipV="1">
          <a:off x="663868" y="993665"/>
          <a:ext cx="2548639" cy="4196"/>
        </a:xfrm>
        <a:prstGeom xmlns:a="http://schemas.openxmlformats.org/drawingml/2006/main" prst="line">
          <a:avLst/>
        </a:prstGeom>
        <a:ln xmlns:a="http://schemas.openxmlformats.org/drawingml/2006/main" w="19050">
          <a:solidFill>
            <a:srgbClr val="00B05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832EFFA-4378-FB46-8B5D-F3C4731A4760}"/>
              </a:ext>
            </a:extLst>
          </p:cNvPr>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lvl1pPr algn="l" defTabSz="911225">
              <a:defRPr sz="1200">
                <a:latin typeface="Arial" charset="0"/>
                <a:ea typeface="+mn-ea"/>
                <a:cs typeface="+mn-cs"/>
              </a:defRPr>
            </a:lvl1pPr>
          </a:lstStyle>
          <a:p>
            <a:pPr>
              <a:defRPr/>
            </a:pPr>
            <a:endParaRPr lang="en-US"/>
          </a:p>
        </p:txBody>
      </p:sp>
      <p:sp>
        <p:nvSpPr>
          <p:cNvPr id="12291" name="Rectangle 3">
            <a:extLst>
              <a:ext uri="{FF2B5EF4-FFF2-40B4-BE49-F238E27FC236}">
                <a16:creationId xmlns:a16="http://schemas.microsoft.com/office/drawing/2014/main" id="{C29D552B-8606-E44B-BD82-A04B75AAB450}"/>
              </a:ext>
            </a:extLst>
          </p:cNvPr>
          <p:cNvSpPr>
            <a:spLocks noGrp="1" noChangeArrowheads="1"/>
          </p:cNvSpPr>
          <p:nvPr>
            <p:ph type="dt" sz="quarter" idx="1"/>
          </p:nvPr>
        </p:nvSpPr>
        <p:spPr bwMode="auto">
          <a:xfrm>
            <a:off x="3884613" y="0"/>
            <a:ext cx="2971800" cy="452438"/>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lvl1pPr algn="r" defTabSz="911225">
              <a:defRPr sz="1200">
                <a:latin typeface="Arial" charset="0"/>
                <a:ea typeface="+mn-ea"/>
                <a:cs typeface="+mn-cs"/>
              </a:defRPr>
            </a:lvl1pPr>
          </a:lstStyle>
          <a:p>
            <a:pPr>
              <a:defRPr/>
            </a:pPr>
            <a:endParaRPr lang="en-US"/>
          </a:p>
        </p:txBody>
      </p:sp>
      <p:sp>
        <p:nvSpPr>
          <p:cNvPr id="12292" name="Rectangle 4">
            <a:extLst>
              <a:ext uri="{FF2B5EF4-FFF2-40B4-BE49-F238E27FC236}">
                <a16:creationId xmlns:a16="http://schemas.microsoft.com/office/drawing/2014/main" id="{2AA1F747-B0E7-A642-A0AD-517DFD3C5DA8}"/>
              </a:ext>
            </a:extLst>
          </p:cNvPr>
          <p:cNvSpPr>
            <a:spLocks noGrp="1" noChangeArrowheads="1"/>
          </p:cNvSpPr>
          <p:nvPr>
            <p:ph type="ftr" sz="quarter" idx="2"/>
          </p:nvPr>
        </p:nvSpPr>
        <p:spPr bwMode="auto">
          <a:xfrm>
            <a:off x="0" y="8607425"/>
            <a:ext cx="2971800" cy="452438"/>
          </a:xfrm>
          <a:prstGeom prst="rect">
            <a:avLst/>
          </a:prstGeom>
          <a:noFill/>
          <a:ln w="9525">
            <a:noFill/>
            <a:miter lim="800000"/>
            <a:headEnd/>
            <a:tailEnd/>
          </a:ln>
          <a:effectLst/>
        </p:spPr>
        <p:txBody>
          <a:bodyPr vert="horz" wrap="square" lIns="91165" tIns="45584" rIns="91165" bIns="45584" numCol="1" anchor="b" anchorCtr="0" compatLnSpc="1">
            <a:prstTxWarp prst="textNoShape">
              <a:avLst/>
            </a:prstTxWarp>
          </a:bodyPr>
          <a:lstStyle>
            <a:lvl1pPr algn="l" defTabSz="911225">
              <a:defRPr sz="1200">
                <a:latin typeface="Arial" charset="0"/>
                <a:ea typeface="+mn-ea"/>
                <a:cs typeface="+mn-cs"/>
              </a:defRPr>
            </a:lvl1pPr>
          </a:lstStyle>
          <a:p>
            <a:pPr>
              <a:defRPr/>
            </a:pPr>
            <a:endParaRPr lang="en-US"/>
          </a:p>
        </p:txBody>
      </p:sp>
      <p:sp>
        <p:nvSpPr>
          <p:cNvPr id="12293" name="Rectangle 5">
            <a:extLst>
              <a:ext uri="{FF2B5EF4-FFF2-40B4-BE49-F238E27FC236}">
                <a16:creationId xmlns:a16="http://schemas.microsoft.com/office/drawing/2014/main" id="{DAC388DA-2D49-F947-AD9E-5895F3E58C37}"/>
              </a:ext>
            </a:extLst>
          </p:cNvPr>
          <p:cNvSpPr>
            <a:spLocks noGrp="1" noChangeArrowheads="1"/>
          </p:cNvSpPr>
          <p:nvPr>
            <p:ph type="sldNum" sz="quarter" idx="3"/>
          </p:nvPr>
        </p:nvSpPr>
        <p:spPr bwMode="auto">
          <a:xfrm>
            <a:off x="3884613" y="8607425"/>
            <a:ext cx="2971800" cy="452438"/>
          </a:xfrm>
          <a:prstGeom prst="rect">
            <a:avLst/>
          </a:prstGeom>
          <a:noFill/>
          <a:ln w="9525">
            <a:noFill/>
            <a:miter lim="800000"/>
            <a:headEnd/>
            <a:tailEnd/>
          </a:ln>
          <a:effectLst/>
        </p:spPr>
        <p:txBody>
          <a:bodyPr vert="horz" wrap="square" lIns="91165" tIns="45584" rIns="91165" bIns="45584" numCol="1" anchor="b" anchorCtr="0" compatLnSpc="1">
            <a:prstTxWarp prst="textNoShape">
              <a:avLst/>
            </a:prstTxWarp>
          </a:bodyPr>
          <a:lstStyle>
            <a:lvl1pPr algn="r" defTabSz="911225">
              <a:defRPr sz="1200">
                <a:latin typeface="Arial" panose="020B0604020202020204" pitchFamily="34" charset="0"/>
              </a:defRPr>
            </a:lvl1pPr>
          </a:lstStyle>
          <a:p>
            <a:fld id="{E1A12229-66B2-CA40-BF49-7F5B82B48B7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4B9425A-1BB9-9449-AC2D-D5F2AA69C31D}"/>
              </a:ext>
            </a:extLst>
          </p:cNvPr>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lvl1pPr algn="l" defTabSz="911225">
              <a:defRPr sz="1200">
                <a:latin typeface="Arial" charset="0"/>
                <a:ea typeface="+mn-ea"/>
                <a:cs typeface="+mn-cs"/>
              </a:defRPr>
            </a:lvl1pPr>
          </a:lstStyle>
          <a:p>
            <a:pPr>
              <a:defRPr/>
            </a:pPr>
            <a:endParaRPr lang="en-US"/>
          </a:p>
        </p:txBody>
      </p:sp>
      <p:sp>
        <p:nvSpPr>
          <p:cNvPr id="17411" name="Rectangle 3">
            <a:extLst>
              <a:ext uri="{FF2B5EF4-FFF2-40B4-BE49-F238E27FC236}">
                <a16:creationId xmlns:a16="http://schemas.microsoft.com/office/drawing/2014/main" id="{43397959-233A-CD4F-AAD3-4DAB598FDF0B}"/>
              </a:ext>
            </a:extLst>
          </p:cNvPr>
          <p:cNvSpPr>
            <a:spLocks noGrp="1" noChangeArrowheads="1"/>
          </p:cNvSpPr>
          <p:nvPr>
            <p:ph type="dt" idx="1"/>
          </p:nvPr>
        </p:nvSpPr>
        <p:spPr bwMode="auto">
          <a:xfrm>
            <a:off x="3884613" y="0"/>
            <a:ext cx="2971800" cy="452438"/>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lvl1pPr algn="r" defTabSz="911225">
              <a:defRPr sz="1200">
                <a:latin typeface="Arial" charset="0"/>
                <a:ea typeface="+mn-ea"/>
                <a:cs typeface="+mn-cs"/>
              </a:defRPr>
            </a:lvl1pPr>
          </a:lstStyle>
          <a:p>
            <a:pPr>
              <a:defRPr/>
            </a:pPr>
            <a:endParaRPr lang="en-US"/>
          </a:p>
        </p:txBody>
      </p:sp>
      <p:sp>
        <p:nvSpPr>
          <p:cNvPr id="14340" name="Rectangle 4">
            <a:extLst>
              <a:ext uri="{FF2B5EF4-FFF2-40B4-BE49-F238E27FC236}">
                <a16:creationId xmlns:a16="http://schemas.microsoft.com/office/drawing/2014/main" id="{22887D11-CB35-BC4F-B75D-5E26D0B7E127}"/>
              </a:ext>
            </a:extLst>
          </p:cNvPr>
          <p:cNvSpPr>
            <a:spLocks noGrp="1" noRot="1" noChangeAspect="1" noChangeArrowheads="1" noTextEdit="1"/>
          </p:cNvSpPr>
          <p:nvPr>
            <p:ph type="sldImg" idx="2"/>
          </p:nvPr>
        </p:nvSpPr>
        <p:spPr bwMode="auto">
          <a:xfrm>
            <a:off x="1163638" y="679450"/>
            <a:ext cx="4529137" cy="3397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a:extLst>
              <a:ext uri="{FF2B5EF4-FFF2-40B4-BE49-F238E27FC236}">
                <a16:creationId xmlns:a16="http://schemas.microsoft.com/office/drawing/2014/main" id="{6901F1D0-400E-F942-900E-EAD1EFB56EAF}"/>
              </a:ext>
            </a:extLst>
          </p:cNvPr>
          <p:cNvSpPr>
            <a:spLocks noGrp="1" noChangeArrowheads="1"/>
          </p:cNvSpPr>
          <p:nvPr>
            <p:ph type="body" sz="quarter" idx="3"/>
          </p:nvPr>
        </p:nvSpPr>
        <p:spPr bwMode="auto">
          <a:xfrm>
            <a:off x="685800" y="4303713"/>
            <a:ext cx="5486400" cy="4078287"/>
          </a:xfrm>
          <a:prstGeom prst="rect">
            <a:avLst/>
          </a:prstGeom>
          <a:noFill/>
          <a:ln w="9525">
            <a:noFill/>
            <a:miter lim="800000"/>
            <a:headEnd/>
            <a:tailEnd/>
          </a:ln>
          <a:effectLst/>
        </p:spPr>
        <p:txBody>
          <a:bodyPr vert="horz" wrap="square" lIns="91165" tIns="45584" rIns="91165" bIns="455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DCC52B4B-C873-6C40-B7C6-C4A06AF44EA5}"/>
              </a:ext>
            </a:extLst>
          </p:cNvPr>
          <p:cNvSpPr>
            <a:spLocks noGrp="1" noChangeArrowheads="1"/>
          </p:cNvSpPr>
          <p:nvPr>
            <p:ph type="ftr" sz="quarter" idx="4"/>
          </p:nvPr>
        </p:nvSpPr>
        <p:spPr bwMode="auto">
          <a:xfrm>
            <a:off x="0" y="8607425"/>
            <a:ext cx="2971800" cy="452438"/>
          </a:xfrm>
          <a:prstGeom prst="rect">
            <a:avLst/>
          </a:prstGeom>
          <a:noFill/>
          <a:ln w="9525">
            <a:noFill/>
            <a:miter lim="800000"/>
            <a:headEnd/>
            <a:tailEnd/>
          </a:ln>
          <a:effectLst/>
        </p:spPr>
        <p:txBody>
          <a:bodyPr vert="horz" wrap="square" lIns="91165" tIns="45584" rIns="91165" bIns="45584" numCol="1" anchor="b" anchorCtr="0" compatLnSpc="1">
            <a:prstTxWarp prst="textNoShape">
              <a:avLst/>
            </a:prstTxWarp>
          </a:bodyPr>
          <a:lstStyle>
            <a:lvl1pPr algn="l" defTabSz="911225">
              <a:defRPr sz="1200">
                <a:latin typeface="Arial" charset="0"/>
                <a:ea typeface="+mn-ea"/>
                <a:cs typeface="+mn-cs"/>
              </a:defRPr>
            </a:lvl1pPr>
          </a:lstStyle>
          <a:p>
            <a:pPr>
              <a:defRPr/>
            </a:pPr>
            <a:endParaRPr lang="en-US"/>
          </a:p>
        </p:txBody>
      </p:sp>
      <p:sp>
        <p:nvSpPr>
          <p:cNvPr id="17415" name="Rectangle 7">
            <a:extLst>
              <a:ext uri="{FF2B5EF4-FFF2-40B4-BE49-F238E27FC236}">
                <a16:creationId xmlns:a16="http://schemas.microsoft.com/office/drawing/2014/main" id="{4FE93208-387B-424D-8B80-E8E4197691AD}"/>
              </a:ext>
            </a:extLst>
          </p:cNvPr>
          <p:cNvSpPr>
            <a:spLocks noGrp="1" noChangeArrowheads="1"/>
          </p:cNvSpPr>
          <p:nvPr>
            <p:ph type="sldNum" sz="quarter" idx="5"/>
          </p:nvPr>
        </p:nvSpPr>
        <p:spPr bwMode="auto">
          <a:xfrm>
            <a:off x="3884613" y="8607425"/>
            <a:ext cx="2971800" cy="452438"/>
          </a:xfrm>
          <a:prstGeom prst="rect">
            <a:avLst/>
          </a:prstGeom>
          <a:noFill/>
          <a:ln w="9525">
            <a:noFill/>
            <a:miter lim="800000"/>
            <a:headEnd/>
            <a:tailEnd/>
          </a:ln>
          <a:effectLst/>
        </p:spPr>
        <p:txBody>
          <a:bodyPr vert="horz" wrap="square" lIns="91165" tIns="45584" rIns="91165" bIns="45584" numCol="1" anchor="b" anchorCtr="0" compatLnSpc="1">
            <a:prstTxWarp prst="textNoShape">
              <a:avLst/>
            </a:prstTxWarp>
          </a:bodyPr>
          <a:lstStyle>
            <a:lvl1pPr algn="r" defTabSz="911225">
              <a:defRPr sz="1200">
                <a:latin typeface="Arial" panose="020B0604020202020204" pitchFamily="34" charset="0"/>
              </a:defRPr>
            </a:lvl1pPr>
          </a:lstStyle>
          <a:p>
            <a:fld id="{723EDC0A-4C7F-364C-A08C-9809850E23E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8A025081-964F-EA44-A090-B8E6BF8704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9EFD4075-ABC0-764F-A298-7D782CBFA09F}" type="slidenum">
              <a:rPr lang="en-US" altLang="en-US" sz="1200">
                <a:latin typeface="Arial" panose="020B0604020202020204" pitchFamily="34" charset="0"/>
              </a:rPr>
              <a:pPr eaLnBrk="1" hangingPunct="1"/>
              <a:t>1</a:t>
            </a:fld>
            <a:endParaRPr lang="en-US" altLang="en-US" sz="1200">
              <a:latin typeface="Arial" panose="020B0604020202020204" pitchFamily="34" charset="0"/>
            </a:endParaRPr>
          </a:p>
        </p:txBody>
      </p:sp>
      <p:sp>
        <p:nvSpPr>
          <p:cNvPr id="16386" name="Rectangle 2">
            <a:extLst>
              <a:ext uri="{FF2B5EF4-FFF2-40B4-BE49-F238E27FC236}">
                <a16:creationId xmlns:a16="http://schemas.microsoft.com/office/drawing/2014/main" id="{97F509DA-406F-F845-A547-A1C25EEAF46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475A08BE-243B-3E43-8B60-1E69AFFD51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451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6D537C17-8260-574A-BC9E-F004275DF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CDE1C7E1-3E25-8D47-B936-6BD633814B41}" type="slidenum">
              <a:rPr lang="en-US" altLang="en-US" sz="1200">
                <a:latin typeface="Arial" panose="020B0604020202020204" pitchFamily="34" charset="0"/>
              </a:rPr>
              <a:pPr eaLnBrk="1" hangingPunct="1"/>
              <a:t>2</a:t>
            </a:fld>
            <a:endParaRPr lang="en-US" altLang="en-US" sz="1200">
              <a:latin typeface="Arial" panose="020B0604020202020204" pitchFamily="34" charset="0"/>
            </a:endParaRPr>
          </a:p>
        </p:txBody>
      </p:sp>
      <p:sp>
        <p:nvSpPr>
          <p:cNvPr id="18434" name="Rectangle 1026">
            <a:extLst>
              <a:ext uri="{FF2B5EF4-FFF2-40B4-BE49-F238E27FC236}">
                <a16:creationId xmlns:a16="http://schemas.microsoft.com/office/drawing/2014/main" id="{710F1A0C-AFB6-4446-A845-70B84EDD0F23}"/>
              </a:ext>
            </a:extLst>
          </p:cNvPr>
          <p:cNvSpPr>
            <a:spLocks noGrp="1" noRot="1" noChangeAspect="1" noChangeArrowheads="1" noTextEdit="1"/>
          </p:cNvSpPr>
          <p:nvPr>
            <p:ph type="sldImg"/>
          </p:nvPr>
        </p:nvSpPr>
        <p:spPr>
          <a:ln/>
        </p:spPr>
      </p:sp>
      <p:sp>
        <p:nvSpPr>
          <p:cNvPr id="18435" name="Rectangle 1027">
            <a:extLst>
              <a:ext uri="{FF2B5EF4-FFF2-40B4-BE49-F238E27FC236}">
                <a16:creationId xmlns:a16="http://schemas.microsoft.com/office/drawing/2014/main" id="{2248434F-470E-2942-AEC7-B96563979F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853F379F-C685-8C44-931E-B3731C0CF5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221DAA24-8421-0F40-96EE-EF17C6B1AD69}" type="slidenum">
              <a:rPr lang="en-US" altLang="en-US" sz="1200">
                <a:latin typeface="Arial" panose="020B0604020202020204" pitchFamily="34" charset="0"/>
              </a:rPr>
              <a:pPr eaLnBrk="1" hangingPunct="1"/>
              <a:t>4</a:t>
            </a:fld>
            <a:endParaRPr lang="en-US" altLang="en-US" sz="1200">
              <a:latin typeface="Arial" panose="020B0604020202020204" pitchFamily="34" charset="0"/>
            </a:endParaRPr>
          </a:p>
        </p:txBody>
      </p:sp>
      <p:sp>
        <p:nvSpPr>
          <p:cNvPr id="22530" name="Rectangle 2">
            <a:extLst>
              <a:ext uri="{FF2B5EF4-FFF2-40B4-BE49-F238E27FC236}">
                <a16:creationId xmlns:a16="http://schemas.microsoft.com/office/drawing/2014/main" id="{5BF32C26-C2BE-F84F-BF5E-F4E140FE4593}"/>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785745F4-8D92-FC47-B244-E3749F3908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825E7A2F-6E6D-C64E-A3BC-450E4D41D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E19D68A3-1747-C646-8A72-2A54C9DB6C8F}" type="slidenum">
              <a:rPr lang="en-US" altLang="en-US" sz="1200">
                <a:latin typeface="Arial" panose="020B0604020202020204" pitchFamily="34" charset="0"/>
              </a:rPr>
              <a:pPr eaLnBrk="1" hangingPunct="1"/>
              <a:t>5</a:t>
            </a:fld>
            <a:endParaRPr lang="en-US" altLang="en-US" sz="1200">
              <a:latin typeface="Arial" panose="020B0604020202020204" pitchFamily="34" charset="0"/>
            </a:endParaRPr>
          </a:p>
        </p:txBody>
      </p:sp>
      <p:sp>
        <p:nvSpPr>
          <p:cNvPr id="24578" name="Rectangle 2">
            <a:extLst>
              <a:ext uri="{FF2B5EF4-FFF2-40B4-BE49-F238E27FC236}">
                <a16:creationId xmlns:a16="http://schemas.microsoft.com/office/drawing/2014/main" id="{6737F509-21EF-ED4A-B595-908AAE6F5DCC}"/>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37FCAC5A-51C4-4049-A600-6464F76FD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7BA70657-839C-6B4D-BE45-36D6050C73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defTabSz="911225"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defTabSz="911225"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defTabSz="911225"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fld id="{3420EBAF-E567-A146-B166-CEA75D930CD3}" type="slidenum">
              <a:rPr lang="en-US" altLang="en-US" sz="1200">
                <a:latin typeface="Arial" panose="020B0604020202020204" pitchFamily="34" charset="0"/>
              </a:rPr>
              <a:pPr eaLnBrk="1" hangingPunct="1"/>
              <a:t>6</a:t>
            </a:fld>
            <a:endParaRPr lang="en-US" altLang="en-US" sz="1200">
              <a:latin typeface="Arial" panose="020B0604020202020204" pitchFamily="34" charset="0"/>
            </a:endParaRPr>
          </a:p>
        </p:txBody>
      </p:sp>
      <p:sp>
        <p:nvSpPr>
          <p:cNvPr id="26626" name="Rectangle 2">
            <a:extLst>
              <a:ext uri="{FF2B5EF4-FFF2-40B4-BE49-F238E27FC236}">
                <a16:creationId xmlns:a16="http://schemas.microsoft.com/office/drawing/2014/main" id="{E003C48A-2D9E-4E49-9B15-CB6093ED22B3}"/>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D24EBD6C-F898-3A40-8A26-5C416D17C8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77" y="2130426"/>
            <a:ext cx="7771848" cy="1470025"/>
          </a:xfrm>
        </p:spPr>
        <p:txBody>
          <a:bodyPr/>
          <a:lstStyle/>
          <a:p>
            <a:r>
              <a:rPr lang="en-US"/>
              <a:t>Click to edit Master title style</a:t>
            </a:r>
          </a:p>
        </p:txBody>
      </p:sp>
      <p:sp>
        <p:nvSpPr>
          <p:cNvPr id="3" name="Subtitle 2"/>
          <p:cNvSpPr>
            <a:spLocks noGrp="1"/>
          </p:cNvSpPr>
          <p:nvPr>
            <p:ph type="subTitle" idx="1"/>
          </p:nvPr>
        </p:nvSpPr>
        <p:spPr>
          <a:xfrm>
            <a:off x="1372152" y="3886200"/>
            <a:ext cx="6399696"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333E66-1CEE-8141-AF9F-D45438136B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AE6978-6F23-1E4B-84C5-F0C5596220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23E9F-ED32-BF4F-BE3D-E52E5E3BFBF9}"/>
              </a:ext>
            </a:extLst>
          </p:cNvPr>
          <p:cNvSpPr>
            <a:spLocks noGrp="1" noChangeArrowheads="1"/>
          </p:cNvSpPr>
          <p:nvPr>
            <p:ph type="sldNum" sz="quarter" idx="12"/>
          </p:nvPr>
        </p:nvSpPr>
        <p:spPr>
          <a:ln/>
        </p:spPr>
        <p:txBody>
          <a:bodyPr/>
          <a:lstStyle>
            <a:lvl1pPr>
              <a:defRPr/>
            </a:lvl1pPr>
          </a:lstStyle>
          <a:p>
            <a:fld id="{8D1B5FDB-B913-F042-92C3-4B1C9B2647B0}" type="slidenum">
              <a:rPr lang="en-US" altLang="en-US"/>
              <a:pPr/>
              <a:t>‹#›</a:t>
            </a:fld>
            <a:endParaRPr lang="en-US" altLang="en-US"/>
          </a:p>
        </p:txBody>
      </p:sp>
    </p:spTree>
    <p:extLst>
      <p:ext uri="{BB962C8B-B14F-4D97-AF65-F5344CB8AC3E}">
        <p14:creationId xmlns:p14="http://schemas.microsoft.com/office/powerpoint/2010/main" val="256400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036BB7-2DF6-FF47-9380-32CF72C0A1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E78BCF-3D0C-7B42-9794-7C92DC12C5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694F3D-C689-E844-B446-92B3E5CD052B}"/>
              </a:ext>
            </a:extLst>
          </p:cNvPr>
          <p:cNvSpPr>
            <a:spLocks noGrp="1" noChangeArrowheads="1"/>
          </p:cNvSpPr>
          <p:nvPr>
            <p:ph type="sldNum" sz="quarter" idx="12"/>
          </p:nvPr>
        </p:nvSpPr>
        <p:spPr>
          <a:ln/>
        </p:spPr>
        <p:txBody>
          <a:bodyPr/>
          <a:lstStyle>
            <a:lvl1pPr>
              <a:defRPr/>
            </a:lvl1pPr>
          </a:lstStyle>
          <a:p>
            <a:fld id="{DEEF59D6-B9B8-2A44-BFAD-429BE02C7268}" type="slidenum">
              <a:rPr lang="en-US" altLang="en-US"/>
              <a:pPr/>
              <a:t>‹#›</a:t>
            </a:fld>
            <a:endParaRPr lang="en-US" altLang="en-US"/>
          </a:p>
        </p:txBody>
      </p:sp>
    </p:spTree>
    <p:extLst>
      <p:ext uri="{BB962C8B-B14F-4D97-AF65-F5344CB8AC3E}">
        <p14:creationId xmlns:p14="http://schemas.microsoft.com/office/powerpoint/2010/main" val="3235392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29" y="274639"/>
            <a:ext cx="205684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924" y="274639"/>
            <a:ext cx="604078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94174C-863D-2F44-8A25-BFF63EDF52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2A3E0-94F5-6544-AE6F-2B5806588E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139288-151F-0C4A-AF83-5696FB0F8584}"/>
              </a:ext>
            </a:extLst>
          </p:cNvPr>
          <p:cNvSpPr>
            <a:spLocks noGrp="1" noChangeArrowheads="1"/>
          </p:cNvSpPr>
          <p:nvPr>
            <p:ph type="sldNum" sz="quarter" idx="12"/>
          </p:nvPr>
        </p:nvSpPr>
        <p:spPr>
          <a:ln/>
        </p:spPr>
        <p:txBody>
          <a:bodyPr/>
          <a:lstStyle>
            <a:lvl1pPr>
              <a:defRPr/>
            </a:lvl1pPr>
          </a:lstStyle>
          <a:p>
            <a:fld id="{3C7F58C7-FE89-5D41-A578-5A0C2EC8BB9C}" type="slidenum">
              <a:rPr lang="en-US" altLang="en-US"/>
              <a:pPr/>
              <a:t>‹#›</a:t>
            </a:fld>
            <a:endParaRPr lang="en-US" altLang="en-US"/>
          </a:p>
        </p:txBody>
      </p:sp>
    </p:spTree>
    <p:extLst>
      <p:ext uri="{BB962C8B-B14F-4D97-AF65-F5344CB8AC3E}">
        <p14:creationId xmlns:p14="http://schemas.microsoft.com/office/powerpoint/2010/main" val="1848620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0A0AA-76F7-7C4B-9B40-DB0E6EEC4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FF4F48-FEFB-9746-9249-043B9A5A89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F47164-995A-5744-B74C-9C71EF4556D3}"/>
              </a:ext>
            </a:extLst>
          </p:cNvPr>
          <p:cNvSpPr>
            <a:spLocks noGrp="1" noChangeArrowheads="1"/>
          </p:cNvSpPr>
          <p:nvPr>
            <p:ph type="sldNum" sz="quarter" idx="12"/>
          </p:nvPr>
        </p:nvSpPr>
        <p:spPr>
          <a:ln/>
        </p:spPr>
        <p:txBody>
          <a:bodyPr/>
          <a:lstStyle>
            <a:lvl1pPr>
              <a:defRPr/>
            </a:lvl1pPr>
          </a:lstStyle>
          <a:p>
            <a:fld id="{412CDD61-05A9-8041-835F-F672C8695EE8}" type="slidenum">
              <a:rPr lang="en-US" altLang="en-US"/>
              <a:pPr/>
              <a:t>‹#›</a:t>
            </a:fld>
            <a:endParaRPr lang="en-US" altLang="en-US"/>
          </a:p>
        </p:txBody>
      </p:sp>
    </p:spTree>
    <p:extLst>
      <p:ext uri="{BB962C8B-B14F-4D97-AF65-F5344CB8AC3E}">
        <p14:creationId xmlns:p14="http://schemas.microsoft.com/office/powerpoint/2010/main" val="293914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968" y="4406901"/>
            <a:ext cx="777322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968" y="2906713"/>
            <a:ext cx="777322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ECDB85E-2513-BB4D-8BAC-448046D85C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B6F9D2-C28F-8045-B6DB-3C358FB7A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8960D3-0834-8B4F-8ADD-03FC90F14562}"/>
              </a:ext>
            </a:extLst>
          </p:cNvPr>
          <p:cNvSpPr>
            <a:spLocks noGrp="1" noChangeArrowheads="1"/>
          </p:cNvSpPr>
          <p:nvPr>
            <p:ph type="sldNum" sz="quarter" idx="12"/>
          </p:nvPr>
        </p:nvSpPr>
        <p:spPr>
          <a:ln/>
        </p:spPr>
        <p:txBody>
          <a:bodyPr/>
          <a:lstStyle>
            <a:lvl1pPr>
              <a:defRPr/>
            </a:lvl1pPr>
          </a:lstStyle>
          <a:p>
            <a:fld id="{20B6DAF4-248B-E448-BC26-F16F7A116C26}" type="slidenum">
              <a:rPr lang="en-US" altLang="en-US"/>
              <a:pPr/>
              <a:t>‹#›</a:t>
            </a:fld>
            <a:endParaRPr lang="en-US" altLang="en-US"/>
          </a:p>
        </p:txBody>
      </p:sp>
    </p:spTree>
    <p:extLst>
      <p:ext uri="{BB962C8B-B14F-4D97-AF65-F5344CB8AC3E}">
        <p14:creationId xmlns:p14="http://schemas.microsoft.com/office/powerpoint/2010/main" val="1330290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925" y="1600201"/>
            <a:ext cx="40488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61" y="1600201"/>
            <a:ext cx="40488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5D76B1-1A89-E24B-BD6A-BA4E51868E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8ED328-F7E2-D941-B6AC-72ECE3E090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4E96E0-460A-4D4F-8768-58152C812413}"/>
              </a:ext>
            </a:extLst>
          </p:cNvPr>
          <p:cNvSpPr>
            <a:spLocks noGrp="1" noChangeArrowheads="1"/>
          </p:cNvSpPr>
          <p:nvPr>
            <p:ph type="sldNum" sz="quarter" idx="12"/>
          </p:nvPr>
        </p:nvSpPr>
        <p:spPr>
          <a:ln/>
        </p:spPr>
        <p:txBody>
          <a:bodyPr/>
          <a:lstStyle>
            <a:lvl1pPr>
              <a:defRPr/>
            </a:lvl1pPr>
          </a:lstStyle>
          <a:p>
            <a:fld id="{E7850CD0-F8E7-874B-9EBB-921B1DFF10F5}" type="slidenum">
              <a:rPr lang="en-US" altLang="en-US"/>
              <a:pPr/>
              <a:t>‹#›</a:t>
            </a:fld>
            <a:endParaRPr lang="en-US" altLang="en-US"/>
          </a:p>
        </p:txBody>
      </p:sp>
    </p:spTree>
    <p:extLst>
      <p:ext uri="{BB962C8B-B14F-4D97-AF65-F5344CB8AC3E}">
        <p14:creationId xmlns:p14="http://schemas.microsoft.com/office/powerpoint/2010/main" val="1203798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924" y="1535113"/>
            <a:ext cx="40405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6924" y="2174875"/>
            <a:ext cx="40405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64" y="1535113"/>
            <a:ext cx="40419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64" y="2174875"/>
            <a:ext cx="40419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82C108-1C56-DC4E-A904-4F462136BF8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A037310-3548-D34E-A65D-0DF88579C7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877D70-F178-444D-8AF7-3DC051E19DA6}"/>
              </a:ext>
            </a:extLst>
          </p:cNvPr>
          <p:cNvSpPr>
            <a:spLocks noGrp="1" noChangeArrowheads="1"/>
          </p:cNvSpPr>
          <p:nvPr>
            <p:ph type="sldNum" sz="quarter" idx="12"/>
          </p:nvPr>
        </p:nvSpPr>
        <p:spPr>
          <a:ln/>
        </p:spPr>
        <p:txBody>
          <a:bodyPr/>
          <a:lstStyle>
            <a:lvl1pPr>
              <a:defRPr/>
            </a:lvl1pPr>
          </a:lstStyle>
          <a:p>
            <a:fld id="{E374DC0E-49CA-F14E-A1F9-BA3B656D4315}" type="slidenum">
              <a:rPr lang="en-US" altLang="en-US"/>
              <a:pPr/>
              <a:t>‹#›</a:t>
            </a:fld>
            <a:endParaRPr lang="en-US" altLang="en-US"/>
          </a:p>
        </p:txBody>
      </p:sp>
    </p:spTree>
    <p:extLst>
      <p:ext uri="{BB962C8B-B14F-4D97-AF65-F5344CB8AC3E}">
        <p14:creationId xmlns:p14="http://schemas.microsoft.com/office/powerpoint/2010/main" val="284420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2EE2BE-F6C9-D242-9D48-4B87EFADF64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770AA68-E18E-8C45-AD42-2F19114AA1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FE62B6-8042-444B-9C08-F76AA0333DAC}"/>
              </a:ext>
            </a:extLst>
          </p:cNvPr>
          <p:cNvSpPr>
            <a:spLocks noGrp="1" noChangeArrowheads="1"/>
          </p:cNvSpPr>
          <p:nvPr>
            <p:ph type="sldNum" sz="quarter" idx="12"/>
          </p:nvPr>
        </p:nvSpPr>
        <p:spPr>
          <a:ln/>
        </p:spPr>
        <p:txBody>
          <a:bodyPr/>
          <a:lstStyle>
            <a:lvl1pPr>
              <a:defRPr/>
            </a:lvl1pPr>
          </a:lstStyle>
          <a:p>
            <a:fld id="{8B1EC5A7-75B6-8143-8949-EE8664E6F0FC}" type="slidenum">
              <a:rPr lang="en-US" altLang="en-US"/>
              <a:pPr/>
              <a:t>‹#›</a:t>
            </a:fld>
            <a:endParaRPr lang="en-US" altLang="en-US"/>
          </a:p>
        </p:txBody>
      </p:sp>
    </p:spTree>
    <p:extLst>
      <p:ext uri="{BB962C8B-B14F-4D97-AF65-F5344CB8AC3E}">
        <p14:creationId xmlns:p14="http://schemas.microsoft.com/office/powerpoint/2010/main" val="145772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3B82C6-2986-C241-9DB0-758C07EB23C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A98BC7E-B9AE-A64A-A430-318ED265D5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50538F6-332E-F34D-AF6E-F4523D7662E5}"/>
              </a:ext>
            </a:extLst>
          </p:cNvPr>
          <p:cNvSpPr>
            <a:spLocks noGrp="1" noChangeArrowheads="1"/>
          </p:cNvSpPr>
          <p:nvPr>
            <p:ph type="sldNum" sz="quarter" idx="12"/>
          </p:nvPr>
        </p:nvSpPr>
        <p:spPr>
          <a:ln/>
        </p:spPr>
        <p:txBody>
          <a:bodyPr/>
          <a:lstStyle>
            <a:lvl1pPr>
              <a:defRPr/>
            </a:lvl1pPr>
          </a:lstStyle>
          <a:p>
            <a:fld id="{AFE34EA7-BB3F-1C49-8E5F-4CC2A391D4F9}" type="slidenum">
              <a:rPr lang="en-US" altLang="en-US"/>
              <a:pPr/>
              <a:t>‹#›</a:t>
            </a:fld>
            <a:endParaRPr lang="en-US" altLang="en-US"/>
          </a:p>
        </p:txBody>
      </p:sp>
    </p:spTree>
    <p:extLst>
      <p:ext uri="{BB962C8B-B14F-4D97-AF65-F5344CB8AC3E}">
        <p14:creationId xmlns:p14="http://schemas.microsoft.com/office/powerpoint/2010/main" val="338747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924" y="273050"/>
            <a:ext cx="300796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327"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924" y="1435101"/>
            <a:ext cx="300796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337352-75D4-E649-9F49-5BB273635B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EAE66B-FC47-274F-8689-1A8184AD8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A41476-E0F5-5441-B9FA-5E957BDBD18A}"/>
              </a:ext>
            </a:extLst>
          </p:cNvPr>
          <p:cNvSpPr>
            <a:spLocks noGrp="1" noChangeArrowheads="1"/>
          </p:cNvSpPr>
          <p:nvPr>
            <p:ph type="sldNum" sz="quarter" idx="12"/>
          </p:nvPr>
        </p:nvSpPr>
        <p:spPr>
          <a:ln/>
        </p:spPr>
        <p:txBody>
          <a:bodyPr/>
          <a:lstStyle>
            <a:lvl1pPr>
              <a:defRPr/>
            </a:lvl1pPr>
          </a:lstStyle>
          <a:p>
            <a:fld id="{A3D215F2-1DD6-5C4E-86AA-6004BCFEF958}" type="slidenum">
              <a:rPr lang="en-US" altLang="en-US"/>
              <a:pPr/>
              <a:t>‹#›</a:t>
            </a:fld>
            <a:endParaRPr lang="en-US" altLang="en-US"/>
          </a:p>
        </p:txBody>
      </p:sp>
    </p:spTree>
    <p:extLst>
      <p:ext uri="{BB962C8B-B14F-4D97-AF65-F5344CB8AC3E}">
        <p14:creationId xmlns:p14="http://schemas.microsoft.com/office/powerpoint/2010/main" val="17209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05" y="4800600"/>
            <a:ext cx="5487229"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1805" y="612775"/>
            <a:ext cx="54872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1805" y="5367338"/>
            <a:ext cx="54872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D57C8A-4E53-A94B-89B4-D2049C3315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3CBFF3-FC27-3843-88C4-B9F0B8195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9738CE-36BD-9846-88A1-25BA33C0D9CB}"/>
              </a:ext>
            </a:extLst>
          </p:cNvPr>
          <p:cNvSpPr>
            <a:spLocks noGrp="1" noChangeArrowheads="1"/>
          </p:cNvSpPr>
          <p:nvPr>
            <p:ph type="sldNum" sz="quarter" idx="12"/>
          </p:nvPr>
        </p:nvSpPr>
        <p:spPr>
          <a:ln/>
        </p:spPr>
        <p:txBody>
          <a:bodyPr/>
          <a:lstStyle>
            <a:lvl1pPr>
              <a:defRPr/>
            </a:lvl1pPr>
          </a:lstStyle>
          <a:p>
            <a:fld id="{E5917CC4-1BDE-9645-AF70-48DF1D224B7F}" type="slidenum">
              <a:rPr lang="en-US" altLang="en-US"/>
              <a:pPr/>
              <a:t>‹#›</a:t>
            </a:fld>
            <a:endParaRPr lang="en-US" altLang="en-US"/>
          </a:p>
        </p:txBody>
      </p:sp>
    </p:spTree>
    <p:extLst>
      <p:ext uri="{BB962C8B-B14F-4D97-AF65-F5344CB8AC3E}">
        <p14:creationId xmlns:p14="http://schemas.microsoft.com/office/powerpoint/2010/main" val="177743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D729776-784C-B24B-9EF9-F0D38EB9EA2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8F193A-6B58-0F4D-B85C-AAC4324F5C5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FCD5E3B-89F8-2844-91B3-7593678A9F8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cs typeface="+mn-cs"/>
              </a:defRPr>
            </a:lvl1pPr>
          </a:lstStyle>
          <a:p>
            <a:pPr>
              <a:defRPr/>
            </a:pPr>
            <a:endParaRPr lang="en-US"/>
          </a:p>
        </p:txBody>
      </p:sp>
      <p:sp>
        <p:nvSpPr>
          <p:cNvPr id="1029" name="Rectangle 5">
            <a:extLst>
              <a:ext uri="{FF2B5EF4-FFF2-40B4-BE49-F238E27FC236}">
                <a16:creationId xmlns:a16="http://schemas.microsoft.com/office/drawing/2014/main" id="{77C29E84-12C9-9B42-84F2-37342E0F6DD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0EBF80E-E476-6443-9D5D-635430C187D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8819EA8B-D8DC-8D47-853F-0C86AD10F6E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666F64-BF58-584D-9BD4-566A1255FAFA}"/>
              </a:ext>
            </a:extLst>
          </p:cNvPr>
          <p:cNvGrpSpPr/>
          <p:nvPr/>
        </p:nvGrpSpPr>
        <p:grpSpPr>
          <a:xfrm>
            <a:off x="398713" y="0"/>
            <a:ext cx="3660774" cy="6858000"/>
            <a:chOff x="5314768" y="0"/>
            <a:chExt cx="3660774" cy="6858000"/>
          </a:xfrm>
        </p:grpSpPr>
        <p:sp>
          <p:nvSpPr>
            <p:cNvPr id="15365" name="Text Box 105">
              <a:extLst>
                <a:ext uri="{FF2B5EF4-FFF2-40B4-BE49-F238E27FC236}">
                  <a16:creationId xmlns:a16="http://schemas.microsoft.com/office/drawing/2014/main" id="{E3CDDFFD-E698-264B-AD64-2FCB70224A53}"/>
                </a:ext>
              </a:extLst>
            </p:cNvPr>
            <p:cNvSpPr txBox="1">
              <a:spLocks noChangeArrowheads="1"/>
            </p:cNvSpPr>
            <p:nvPr/>
          </p:nvSpPr>
          <p:spPr bwMode="auto">
            <a:xfrm>
              <a:off x="5314768" y="483148"/>
              <a:ext cx="366077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b="1" dirty="0">
                  <a:solidFill>
                    <a:srgbClr val="336699"/>
                  </a:solidFill>
                  <a:latin typeface="Verdana" panose="020B0604030504040204" pitchFamily="34" charset="0"/>
                </a:rPr>
                <a:t>GLARE TESTER</a:t>
              </a:r>
            </a:p>
            <a:p>
              <a:pPr eaLnBrk="1" hangingPunct="1"/>
              <a:endParaRPr lang="en-US" altLang="en-US" sz="1800" b="1" dirty="0">
                <a:solidFill>
                  <a:srgbClr val="336699"/>
                </a:solidFill>
                <a:latin typeface="Verdana" panose="020B0604030504040204" pitchFamily="34" charset="0"/>
              </a:endParaRPr>
            </a:p>
            <a:p>
              <a:pPr eaLnBrk="1" hangingPunct="1"/>
              <a:r>
                <a:rPr lang="en-US" altLang="en-US" sz="1800" b="1" dirty="0">
                  <a:latin typeface="Verdana" panose="020B0604030504040204" pitchFamily="34" charset="0"/>
                </a:rPr>
                <a:t>Brightness Acuity Meters:</a:t>
              </a:r>
              <a:br>
                <a:rPr lang="en-US" altLang="en-US" sz="1800" b="1" dirty="0">
                  <a:latin typeface="Verdana" panose="020B0604030504040204" pitchFamily="34" charset="0"/>
                </a:rPr>
              </a:br>
              <a:endParaRPr lang="en-US" altLang="en-US" sz="1800" b="1" dirty="0">
                <a:latin typeface="Verdana" panose="020B0604030504040204" pitchFamily="34" charset="0"/>
              </a:endParaRPr>
            </a:p>
            <a:p>
              <a:pPr lvl="1" algn="l" eaLnBrk="1" hangingPunct="1"/>
              <a:r>
                <a:rPr lang="en-US" altLang="en-US" b="1" dirty="0">
                  <a:latin typeface="Verdana" panose="020B0604030504040204" pitchFamily="34" charset="0"/>
                </a:rPr>
                <a:t>     </a:t>
              </a:r>
              <a:r>
                <a:rPr lang="en-US" altLang="en-US" dirty="0">
                  <a:solidFill>
                    <a:srgbClr val="0070C0"/>
                  </a:solidFill>
                  <a:latin typeface="Verdana" panose="020B0604030504040204" pitchFamily="34" charset="0"/>
                  <a:ea typeface="Verdana" panose="020B0604030504040204" pitchFamily="34" charset="0"/>
                  <a:cs typeface="Verdana" panose="020B0604030504040204" pitchFamily="34" charset="0"/>
                </a:rPr>
                <a:t>BAM Spot™</a:t>
              </a:r>
            </a:p>
            <a:p>
              <a:pPr lvl="1" algn="l" eaLnBrk="1" hangingPunct="1"/>
              <a:r>
                <a:rPr lang="en-US" altLang="en-US" dirty="0">
                  <a:solidFill>
                    <a:srgbClr val="0070C0"/>
                  </a:solidFill>
                  <a:latin typeface="Verdana" panose="020B0604030504040204" pitchFamily="34" charset="0"/>
                  <a:ea typeface="Verdana" panose="020B0604030504040204" pitchFamily="34" charset="0"/>
                  <a:cs typeface="Verdana" panose="020B0604030504040204" pitchFamily="34" charset="0"/>
                </a:rPr>
                <a:t>     BAM Flood™</a:t>
              </a:r>
            </a:p>
            <a:p>
              <a:pPr eaLnBrk="1" hangingPunct="1"/>
              <a:endParaRPr lang="en-US" altLang="en-US" sz="1800" b="1" dirty="0">
                <a:latin typeface="Verdana" panose="020B0604030504040204" pitchFamily="34" charset="0"/>
              </a:endParaRPr>
            </a:p>
            <a:p>
              <a:pPr eaLnBrk="1" hangingPunct="1"/>
              <a:r>
                <a:rPr lang="en-US" altLang="en-US" sz="1800" b="1" dirty="0">
                  <a:latin typeface="Verdana" panose="020B0604030504040204" pitchFamily="34" charset="0"/>
                </a:rPr>
                <a:t>Document &amp; Demonstrate </a:t>
              </a:r>
            </a:p>
            <a:p>
              <a:pPr eaLnBrk="1" hangingPunct="1"/>
              <a:r>
                <a:rPr lang="en-US" altLang="en-US" sz="1800" b="1" dirty="0">
                  <a:latin typeface="Verdana" panose="020B0604030504040204" pitchFamily="34" charset="0"/>
                </a:rPr>
                <a:t> Disabling Glare</a:t>
              </a:r>
            </a:p>
            <a:p>
              <a:pPr eaLnBrk="1" hangingPunct="1"/>
              <a:r>
                <a:rPr lang="en-US" altLang="en-US" sz="1800" b="1" dirty="0">
                  <a:latin typeface="Verdana" panose="020B0604030504040204" pitchFamily="34" charset="0"/>
                </a:rPr>
                <a:t>for</a:t>
              </a:r>
            </a:p>
            <a:p>
              <a:pPr eaLnBrk="1" hangingPunct="1"/>
              <a:r>
                <a:rPr lang="en-US" altLang="en-US" sz="1800" b="1" dirty="0">
                  <a:latin typeface="Verdana" panose="020B0604030504040204" pitchFamily="34" charset="0"/>
                </a:rPr>
                <a:t>Timely Surgical Intervention</a:t>
              </a:r>
            </a:p>
            <a:p>
              <a:pPr eaLnBrk="1" hangingPunct="1"/>
              <a:br>
                <a:rPr lang="en-US" altLang="en-US" sz="1800" b="1" dirty="0">
                  <a:solidFill>
                    <a:srgbClr val="336699"/>
                  </a:solidFill>
                  <a:latin typeface="Verdana" panose="020B0604030504040204" pitchFamily="34" charset="0"/>
                </a:rPr>
              </a:br>
              <a:endParaRPr lang="en-US" altLang="en-US" sz="1800" b="1" dirty="0">
                <a:solidFill>
                  <a:srgbClr val="336699"/>
                </a:solidFill>
                <a:latin typeface="Verdana" panose="020B0604030504040204" pitchFamily="34" charset="0"/>
              </a:endParaRPr>
            </a:p>
          </p:txBody>
        </p:sp>
        <p:pic>
          <p:nvPicPr>
            <p:cNvPr id="15362" name="Picture 3">
              <a:extLst>
                <a:ext uri="{FF2B5EF4-FFF2-40B4-BE49-F238E27FC236}">
                  <a16:creationId xmlns:a16="http://schemas.microsoft.com/office/drawing/2014/main" id="{9D296D9C-5CEC-294D-A476-F16AAD9DD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217" y="5046447"/>
              <a:ext cx="1660206"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4">
              <a:extLst>
                <a:ext uri="{FF2B5EF4-FFF2-40B4-BE49-F238E27FC236}">
                  <a16:creationId xmlns:a16="http://schemas.microsoft.com/office/drawing/2014/main" id="{2376F99B-5AA2-2449-B2F4-D93F78232A71}"/>
                </a:ext>
              </a:extLst>
            </p:cNvPr>
            <p:cNvSpPr txBox="1">
              <a:spLocks noChangeArrowheads="1"/>
            </p:cNvSpPr>
            <p:nvPr/>
          </p:nvSpPr>
          <p:spPr bwMode="auto">
            <a:xfrm>
              <a:off x="5352737" y="4074107"/>
              <a:ext cx="34201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400" b="1" dirty="0">
                  <a:latin typeface="Arial" panose="020B0604020202020204" pitchFamily="34" charset="0"/>
                </a:rPr>
                <a:t>   Hand-Held Glare Test</a:t>
              </a:r>
            </a:p>
            <a:p>
              <a:pPr eaLnBrk="1" hangingPunct="1"/>
              <a:endParaRPr lang="en-US" altLang="en-US" sz="1800" b="1" i="1" dirty="0">
                <a:latin typeface="Arial" panose="020B0604020202020204" pitchFamily="34" charset="0"/>
              </a:endParaRPr>
            </a:p>
            <a:p>
              <a:pPr eaLnBrk="1" hangingPunct="1"/>
              <a:r>
                <a:rPr lang="en-US" altLang="en-US" sz="1800" b="1" i="1" dirty="0">
                  <a:latin typeface="Arial" panose="020B0604020202020204" pitchFamily="34" charset="0"/>
                </a:rPr>
                <a:t>~ Measure with Confidence ~</a:t>
              </a:r>
            </a:p>
          </p:txBody>
        </p:sp>
        <p:sp>
          <p:nvSpPr>
            <p:cNvPr id="15364" name="Text Box 104">
              <a:extLst>
                <a:ext uri="{FF2B5EF4-FFF2-40B4-BE49-F238E27FC236}">
                  <a16:creationId xmlns:a16="http://schemas.microsoft.com/office/drawing/2014/main" id="{697D2E04-D6A1-274E-99AC-76EF9B969FD2}"/>
                </a:ext>
              </a:extLst>
            </p:cNvPr>
            <p:cNvSpPr txBox="1">
              <a:spLocks noChangeArrowheads="1"/>
            </p:cNvSpPr>
            <p:nvPr/>
          </p:nvSpPr>
          <p:spPr bwMode="auto">
            <a:xfrm>
              <a:off x="6165539" y="0"/>
              <a:ext cx="2147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800">
                  <a:latin typeface="Arial" panose="020B0604020202020204" pitchFamily="34" charset="0"/>
                </a:rPr>
                <a:t>Operator</a:t>
              </a:r>
              <a:r>
                <a:rPr lang="ja-JP" altLang="en-US" sz="1800">
                  <a:latin typeface="Arial" panose="020B0604020202020204" pitchFamily="34" charset="0"/>
                </a:rPr>
                <a:t>’</a:t>
              </a:r>
              <a:r>
                <a:rPr lang="en-US" altLang="ja-JP" sz="1800">
                  <a:latin typeface="Arial" panose="020B0604020202020204" pitchFamily="34" charset="0"/>
                </a:rPr>
                <a:t>s Manual</a:t>
              </a:r>
              <a:endParaRPr lang="en-US" altLang="en-US" sz="1800">
                <a:latin typeface="Arial" panose="020B0604020202020204" pitchFamily="34" charset="0"/>
              </a:endParaRPr>
            </a:p>
          </p:txBody>
        </p:sp>
        <p:sp>
          <p:nvSpPr>
            <p:cNvPr id="15366" name="Text Box 112">
              <a:extLst>
                <a:ext uri="{FF2B5EF4-FFF2-40B4-BE49-F238E27FC236}">
                  <a16:creationId xmlns:a16="http://schemas.microsoft.com/office/drawing/2014/main" id="{A3F1A273-B61A-0345-8E9D-B3B37A6B524E}"/>
                </a:ext>
              </a:extLst>
            </p:cNvPr>
            <p:cNvSpPr txBox="1">
              <a:spLocks noChangeArrowheads="1"/>
            </p:cNvSpPr>
            <p:nvPr/>
          </p:nvSpPr>
          <p:spPr bwMode="auto">
            <a:xfrm>
              <a:off x="6142587" y="6581001"/>
              <a:ext cx="23151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200" dirty="0">
                  <a:latin typeface="DIN Alternate Bold" panose="020B0500000000000000" pitchFamily="34" charset="77"/>
                </a:rPr>
                <a:t>U.S. Patents 7,857450 &amp; 8,038,297</a:t>
              </a:r>
            </a:p>
          </p:txBody>
        </p:sp>
      </p:grpSp>
      <p:grpSp>
        <p:nvGrpSpPr>
          <p:cNvPr id="4" name="Group 3">
            <a:extLst>
              <a:ext uri="{FF2B5EF4-FFF2-40B4-BE49-F238E27FC236}">
                <a16:creationId xmlns:a16="http://schemas.microsoft.com/office/drawing/2014/main" id="{3FB5C939-FD7A-1F4A-8DA7-1D423783E8C8}"/>
              </a:ext>
            </a:extLst>
          </p:cNvPr>
          <p:cNvGrpSpPr/>
          <p:nvPr/>
        </p:nvGrpSpPr>
        <p:grpSpPr>
          <a:xfrm>
            <a:off x="5084515" y="29886"/>
            <a:ext cx="4002058" cy="7108274"/>
            <a:chOff x="151744" y="24167"/>
            <a:chExt cx="4002058" cy="7108274"/>
          </a:xfrm>
        </p:grpSpPr>
        <p:sp>
          <p:nvSpPr>
            <p:cNvPr id="15369" name="Text Box 83">
              <a:extLst>
                <a:ext uri="{FF2B5EF4-FFF2-40B4-BE49-F238E27FC236}">
                  <a16:creationId xmlns:a16="http://schemas.microsoft.com/office/drawing/2014/main" id="{8DD7B020-BBF5-DC42-AEDA-25A2002E476B}"/>
                </a:ext>
              </a:extLst>
            </p:cNvPr>
            <p:cNvSpPr txBox="1">
              <a:spLocks noChangeArrowheads="1"/>
            </p:cNvSpPr>
            <p:nvPr/>
          </p:nvSpPr>
          <p:spPr bwMode="auto">
            <a:xfrm>
              <a:off x="709815" y="24167"/>
              <a:ext cx="28873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2000" b="1" dirty="0">
                  <a:latin typeface="Arial" panose="020B0604020202020204" pitchFamily="34" charset="0"/>
                  <a:cs typeface="Arial" panose="020B0604020202020204" pitchFamily="34" charset="0"/>
                </a:rPr>
                <a:t>The Disability of Glare</a:t>
              </a:r>
            </a:p>
          </p:txBody>
        </p:sp>
        <p:sp>
          <p:nvSpPr>
            <p:cNvPr id="15370" name="Text Box 85">
              <a:extLst>
                <a:ext uri="{FF2B5EF4-FFF2-40B4-BE49-F238E27FC236}">
                  <a16:creationId xmlns:a16="http://schemas.microsoft.com/office/drawing/2014/main" id="{2FC0A09F-BC2A-894C-B5FD-E4B896317714}"/>
                </a:ext>
              </a:extLst>
            </p:cNvPr>
            <p:cNvSpPr txBox="1">
              <a:spLocks noChangeArrowheads="1"/>
            </p:cNvSpPr>
            <p:nvPr/>
          </p:nvSpPr>
          <p:spPr bwMode="auto">
            <a:xfrm>
              <a:off x="2153480" y="2578099"/>
              <a:ext cx="10570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a:latin typeface="Arial" panose="020B0604020202020204" pitchFamily="34" charset="0"/>
                  <a:cs typeface="Arial" panose="020B0604020202020204" pitchFamily="34" charset="0"/>
                </a:rPr>
                <a:t>Cataract</a:t>
              </a:r>
              <a:br>
                <a:rPr lang="en-US" altLang="en-US" sz="1800">
                  <a:latin typeface="Arial" panose="020B0604020202020204" pitchFamily="34" charset="0"/>
                  <a:cs typeface="Arial" panose="020B0604020202020204" pitchFamily="34" charset="0"/>
                </a:rPr>
              </a:br>
              <a:r>
                <a:rPr lang="en-US" altLang="en-US" sz="900">
                  <a:latin typeface="Arial" panose="020B0604020202020204" pitchFamily="34" charset="0"/>
                  <a:cs typeface="Arial" panose="020B0604020202020204" pitchFamily="34" charset="0"/>
                </a:rPr>
                <a:t>simulated</a:t>
              </a:r>
            </a:p>
          </p:txBody>
        </p:sp>
        <p:grpSp>
          <p:nvGrpSpPr>
            <p:cNvPr id="15371" name="Group 5">
              <a:extLst>
                <a:ext uri="{FF2B5EF4-FFF2-40B4-BE49-F238E27FC236}">
                  <a16:creationId xmlns:a16="http://schemas.microsoft.com/office/drawing/2014/main" id="{320CA093-5174-A44A-A9E1-6E2E249E1AE0}"/>
                </a:ext>
              </a:extLst>
            </p:cNvPr>
            <p:cNvGrpSpPr>
              <a:grpSpLocks/>
            </p:cNvGrpSpPr>
            <p:nvPr/>
          </p:nvGrpSpPr>
          <p:grpSpPr bwMode="auto">
            <a:xfrm>
              <a:off x="745307" y="1000124"/>
              <a:ext cx="2508155" cy="1593850"/>
              <a:chOff x="779995" y="951884"/>
              <a:chExt cx="3491170" cy="1658455"/>
            </a:xfrm>
          </p:grpSpPr>
          <p:pic>
            <p:nvPicPr>
              <p:cNvPr id="15385" name="Picture 92" descr="j0401471">
                <a:extLst>
                  <a:ext uri="{FF2B5EF4-FFF2-40B4-BE49-F238E27FC236}">
                    <a16:creationId xmlns:a16="http://schemas.microsoft.com/office/drawing/2014/main" id="{FEC9C06C-DFC8-384B-84E2-F83E3D7A6F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95" y="951884"/>
                <a:ext cx="1599163" cy="165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94">
                <a:extLst>
                  <a:ext uri="{FF2B5EF4-FFF2-40B4-BE49-F238E27FC236}">
                    <a16:creationId xmlns:a16="http://schemas.microsoft.com/office/drawing/2014/main" id="{D45EEB39-997D-0447-92AE-ABAC7BE2A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3244" y="951884"/>
                <a:ext cx="1637921" cy="16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72" name="Text Box 95">
              <a:extLst>
                <a:ext uri="{FF2B5EF4-FFF2-40B4-BE49-F238E27FC236}">
                  <a16:creationId xmlns:a16="http://schemas.microsoft.com/office/drawing/2014/main" id="{8778ADBF-4C93-AD45-A4CD-3F15A1840017}"/>
                </a:ext>
              </a:extLst>
            </p:cNvPr>
            <p:cNvSpPr txBox="1">
              <a:spLocks noChangeArrowheads="1"/>
            </p:cNvSpPr>
            <p:nvPr/>
          </p:nvSpPr>
          <p:spPr bwMode="auto">
            <a:xfrm>
              <a:off x="481002" y="492772"/>
              <a:ext cx="367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800" b="1" dirty="0">
                  <a:latin typeface="Arial" panose="020B0604020202020204" pitchFamily="34" charset="0"/>
                  <a:cs typeface="Arial" panose="020B0604020202020204" pitchFamily="34" charset="0"/>
                </a:rPr>
                <a:t>BAM Flood™:  Floodlight Glare </a:t>
              </a:r>
            </a:p>
          </p:txBody>
        </p:sp>
        <p:sp>
          <p:nvSpPr>
            <p:cNvPr id="15373" name="Text Box 96">
              <a:extLst>
                <a:ext uri="{FF2B5EF4-FFF2-40B4-BE49-F238E27FC236}">
                  <a16:creationId xmlns:a16="http://schemas.microsoft.com/office/drawing/2014/main" id="{31FFBB51-CC0F-B04D-B7A6-FC93B4DE9818}"/>
                </a:ext>
              </a:extLst>
            </p:cNvPr>
            <p:cNvSpPr txBox="1">
              <a:spLocks noChangeArrowheads="1"/>
            </p:cNvSpPr>
            <p:nvPr/>
          </p:nvSpPr>
          <p:spPr bwMode="auto">
            <a:xfrm>
              <a:off x="796382" y="2579688"/>
              <a:ext cx="928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800">
                  <a:latin typeface="Arial" panose="020B0604020202020204" pitchFamily="34" charset="0"/>
                  <a:cs typeface="Arial" panose="020B0604020202020204" pitchFamily="34" charset="0"/>
                </a:rPr>
                <a:t>Normal</a:t>
              </a:r>
            </a:p>
          </p:txBody>
        </p:sp>
        <p:sp>
          <p:nvSpPr>
            <p:cNvPr id="15374" name="Rectangle 111">
              <a:extLst>
                <a:ext uri="{FF2B5EF4-FFF2-40B4-BE49-F238E27FC236}">
                  <a16:creationId xmlns:a16="http://schemas.microsoft.com/office/drawing/2014/main" id="{944C2600-3C29-E846-BB4C-4FC4D24EFBA7}"/>
                </a:ext>
              </a:extLst>
            </p:cNvPr>
            <p:cNvSpPr>
              <a:spLocks noChangeArrowheads="1"/>
            </p:cNvSpPr>
            <p:nvPr/>
          </p:nvSpPr>
          <p:spPr bwMode="auto">
            <a:xfrm>
              <a:off x="686294" y="5562404"/>
              <a:ext cx="2215514"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200" dirty="0">
                  <a:latin typeface="DIN Alternate Bold" panose="020B0500000000000000" pitchFamily="34" charset="77"/>
                </a:rPr>
                <a:t>AMA Optics, Inc.</a:t>
              </a:r>
            </a:p>
            <a:p>
              <a:pPr eaLnBrk="1" hangingPunct="1"/>
              <a:r>
                <a:rPr lang="en-US" altLang="en-US" sz="1200" dirty="0">
                  <a:latin typeface="DIN Alternate Bold" panose="020B0500000000000000" pitchFamily="34" charset="77"/>
                </a:rPr>
                <a:t>11 ISLAND AVE</a:t>
              </a:r>
            </a:p>
            <a:p>
              <a:pPr eaLnBrk="1" hangingPunct="1"/>
              <a:r>
                <a:rPr lang="en-US" altLang="en-US" sz="1200" dirty="0">
                  <a:latin typeface="DIN Alternate Bold" panose="020B0500000000000000" pitchFamily="34" charset="77"/>
                </a:rPr>
                <a:t>SUITE 1001</a:t>
              </a:r>
            </a:p>
            <a:p>
              <a:pPr eaLnBrk="1" hangingPunct="1"/>
              <a:r>
                <a:rPr lang="en-US" altLang="en-US" sz="1200" dirty="0">
                  <a:latin typeface="DIN Alternate Bold" panose="020B0500000000000000" pitchFamily="34" charset="77"/>
                </a:rPr>
                <a:t>MIAMI BEACH, FL 33139</a:t>
              </a:r>
              <a:br>
                <a:rPr lang="en-US" altLang="en-US" sz="1200" dirty="0">
                  <a:latin typeface="DIN Alternate Bold" panose="020B0500000000000000" pitchFamily="34" charset="77"/>
                </a:rPr>
              </a:br>
              <a:r>
                <a:rPr lang="en-US" altLang="en-US" sz="1200" dirty="0">
                  <a:latin typeface="DIN Alternate Bold" panose="020B0500000000000000" pitchFamily="34" charset="77"/>
                </a:rPr>
                <a:t>(</a:t>
              </a:r>
              <a:r>
                <a:rPr lang="is-IS" altLang="en-US" sz="1200" b="1" i="1" dirty="0">
                  <a:latin typeface="DIN Alternate Bold" panose="020B0500000000000000" pitchFamily="34" charset="77"/>
                </a:rPr>
                <a:t>786) 387-4834</a:t>
              </a:r>
              <a:endParaRPr lang="en-US" altLang="en-US" sz="1200" dirty="0">
                <a:latin typeface="DIN Alternate Bold" panose="020B0500000000000000" pitchFamily="34" charset="77"/>
              </a:endParaRPr>
            </a:p>
            <a:p>
              <a:pPr eaLnBrk="1" hangingPunct="1"/>
              <a:r>
                <a:rPr lang="en-US" altLang="en-US" sz="1200" dirty="0">
                  <a:latin typeface="DIN Alternate Bold" panose="020B0500000000000000" pitchFamily="34" charset="77"/>
                </a:rPr>
                <a:t>www.amaoptics.com </a:t>
              </a:r>
              <a:r>
                <a:rPr lang="en-US" altLang="en-US" sz="1200" dirty="0" err="1">
                  <a:latin typeface="DIN Alternate Bold" panose="020B0500000000000000" pitchFamily="34" charset="77"/>
                </a:rPr>
                <a:t>www.visionperformance.store</a:t>
              </a:r>
              <a:endParaRPr lang="en-US" altLang="en-US" sz="1200" dirty="0">
                <a:latin typeface="DIN Alternate Bold" panose="020B0500000000000000" pitchFamily="34" charset="77"/>
              </a:endParaRPr>
            </a:p>
            <a:p>
              <a:pPr algn="l" eaLnBrk="1" hangingPunct="1"/>
              <a:endParaRPr lang="en-US" altLang="en-US" sz="1200" dirty="0">
                <a:latin typeface="Arial" panose="020B0604020202020204" pitchFamily="34" charset="0"/>
              </a:endParaRPr>
            </a:p>
          </p:txBody>
        </p:sp>
        <p:cxnSp>
          <p:nvCxnSpPr>
            <p:cNvPr id="15375" name="Straight Connector 4">
              <a:extLst>
                <a:ext uri="{FF2B5EF4-FFF2-40B4-BE49-F238E27FC236}">
                  <a16:creationId xmlns:a16="http://schemas.microsoft.com/office/drawing/2014/main" id="{25A927B4-FAFF-E643-A61B-31BA0762CF9A}"/>
                </a:ext>
              </a:extLst>
            </p:cNvPr>
            <p:cNvCxnSpPr>
              <a:cxnSpLocks noChangeShapeType="1"/>
            </p:cNvCxnSpPr>
            <p:nvPr/>
          </p:nvCxnSpPr>
          <p:spPr bwMode="auto">
            <a:xfrm>
              <a:off x="151744" y="3125787"/>
              <a:ext cx="33653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5376" name="Text Box 95">
              <a:extLst>
                <a:ext uri="{FF2B5EF4-FFF2-40B4-BE49-F238E27FC236}">
                  <a16:creationId xmlns:a16="http://schemas.microsoft.com/office/drawing/2014/main" id="{C62A7648-60A0-6A46-9851-5456E1BEBB5A}"/>
                </a:ext>
              </a:extLst>
            </p:cNvPr>
            <p:cNvSpPr txBox="1">
              <a:spLocks noChangeArrowheads="1"/>
            </p:cNvSpPr>
            <p:nvPr/>
          </p:nvSpPr>
          <p:spPr bwMode="auto">
            <a:xfrm>
              <a:off x="330131" y="3211828"/>
              <a:ext cx="3441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800" b="1" dirty="0">
                  <a:latin typeface="Arial" panose="020B0604020202020204" pitchFamily="34" charset="0"/>
                  <a:cs typeface="Arial" panose="020B0604020202020204" pitchFamily="34" charset="0"/>
                </a:rPr>
                <a:t>BAM Spot™:  Spotlight Glare </a:t>
              </a:r>
            </a:p>
          </p:txBody>
        </p:sp>
        <p:sp>
          <p:nvSpPr>
            <p:cNvPr id="15377" name="Text Box 85">
              <a:extLst>
                <a:ext uri="{FF2B5EF4-FFF2-40B4-BE49-F238E27FC236}">
                  <a16:creationId xmlns:a16="http://schemas.microsoft.com/office/drawing/2014/main" id="{04BAD0DD-EB2F-004A-ADD0-054A3301A4CC}"/>
                </a:ext>
              </a:extLst>
            </p:cNvPr>
            <p:cNvSpPr txBox="1">
              <a:spLocks noChangeArrowheads="1"/>
            </p:cNvSpPr>
            <p:nvPr/>
          </p:nvSpPr>
          <p:spPr bwMode="auto">
            <a:xfrm>
              <a:off x="2093772" y="5152214"/>
              <a:ext cx="10570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dirty="0">
                  <a:latin typeface="Arial" panose="020B0604020202020204" pitchFamily="34" charset="0"/>
                  <a:cs typeface="Arial" panose="020B0604020202020204" pitchFamily="34" charset="0"/>
                </a:rPr>
                <a:t>Cataract</a:t>
              </a:r>
              <a:br>
                <a:rPr lang="en-US" altLang="en-US" sz="1800" dirty="0">
                  <a:latin typeface="Arial" panose="020B0604020202020204" pitchFamily="34" charset="0"/>
                  <a:cs typeface="Arial" panose="020B0604020202020204" pitchFamily="34" charset="0"/>
                </a:rPr>
              </a:br>
              <a:r>
                <a:rPr lang="en-US" altLang="en-US" sz="900" dirty="0">
                  <a:latin typeface="Arial" panose="020B0604020202020204" pitchFamily="34" charset="0"/>
                  <a:cs typeface="Arial" panose="020B0604020202020204" pitchFamily="34" charset="0"/>
                </a:rPr>
                <a:t>simulated</a:t>
              </a:r>
            </a:p>
          </p:txBody>
        </p:sp>
        <p:sp>
          <p:nvSpPr>
            <p:cNvPr id="15378" name="Text Box 96">
              <a:extLst>
                <a:ext uri="{FF2B5EF4-FFF2-40B4-BE49-F238E27FC236}">
                  <a16:creationId xmlns:a16="http://schemas.microsoft.com/office/drawing/2014/main" id="{155638E7-3DF8-BC47-9998-A09CD1DDA6DC}"/>
                </a:ext>
              </a:extLst>
            </p:cNvPr>
            <p:cNvSpPr txBox="1">
              <a:spLocks noChangeArrowheads="1"/>
            </p:cNvSpPr>
            <p:nvPr/>
          </p:nvSpPr>
          <p:spPr bwMode="auto">
            <a:xfrm>
              <a:off x="679050" y="5099050"/>
              <a:ext cx="928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800">
                  <a:latin typeface="Arial" panose="020B0604020202020204" pitchFamily="34" charset="0"/>
                  <a:cs typeface="Arial" panose="020B0604020202020204" pitchFamily="34" charset="0"/>
                </a:rPr>
                <a:t>Normal</a:t>
              </a:r>
            </a:p>
          </p:txBody>
        </p:sp>
        <p:sp>
          <p:nvSpPr>
            <p:cNvPr id="2" name="Oval 6">
              <a:extLst>
                <a:ext uri="{FF2B5EF4-FFF2-40B4-BE49-F238E27FC236}">
                  <a16:creationId xmlns:a16="http://schemas.microsoft.com/office/drawing/2014/main" id="{508A4E91-3906-5145-A897-C0711583E168}"/>
                </a:ext>
              </a:extLst>
            </p:cNvPr>
            <p:cNvSpPr>
              <a:spLocks noChangeArrowheads="1"/>
            </p:cNvSpPr>
            <p:nvPr/>
          </p:nvSpPr>
          <p:spPr bwMode="auto">
            <a:xfrm>
              <a:off x="1998845" y="3504895"/>
              <a:ext cx="1451849" cy="1138425"/>
            </a:xfrm>
            <a:prstGeom prst="ellipse">
              <a:avLst/>
            </a:prstGeom>
            <a:solidFill>
              <a:schemeClr val="bg1">
                <a:alpha val="85000"/>
              </a:schemeClr>
            </a:solidFill>
            <a:ln>
              <a:noFill/>
            </a:ln>
            <a:effectLst>
              <a:softEdge rad="114300"/>
            </a:effectLst>
          </p:spPr>
          <p:txBody>
            <a:bodyPr/>
            <a:lstStyle/>
            <a:p>
              <a:pPr>
                <a:defRPr/>
              </a:pPr>
              <a:endParaRPr lang="en-US" dirty="0">
                <a:latin typeface="Calisto MT" charset="0"/>
                <a:ea typeface="ＭＳ Ｐゴシック" charset="0"/>
                <a:cs typeface="ＭＳ Ｐゴシック" charset="0"/>
              </a:endParaRPr>
            </a:p>
          </p:txBody>
        </p:sp>
        <p:grpSp>
          <p:nvGrpSpPr>
            <p:cNvPr id="27" name="Group 10">
              <a:extLst>
                <a:ext uri="{FF2B5EF4-FFF2-40B4-BE49-F238E27FC236}">
                  <a16:creationId xmlns:a16="http://schemas.microsoft.com/office/drawing/2014/main" id="{4A16EC29-DADA-2047-A690-E71EEA02BF0C}"/>
                </a:ext>
              </a:extLst>
            </p:cNvPr>
            <p:cNvGrpSpPr>
              <a:grpSpLocks/>
            </p:cNvGrpSpPr>
            <p:nvPr/>
          </p:nvGrpSpPr>
          <p:grpSpPr bwMode="auto">
            <a:xfrm>
              <a:off x="611709" y="3652349"/>
              <a:ext cx="1138238" cy="1441450"/>
              <a:chOff x="777250" y="469095"/>
              <a:chExt cx="1138425" cy="1442005"/>
            </a:xfrm>
          </p:grpSpPr>
          <p:sp>
            <p:nvSpPr>
              <p:cNvPr id="28" name="Rounded Rectangle 27">
                <a:extLst>
                  <a:ext uri="{FF2B5EF4-FFF2-40B4-BE49-F238E27FC236}">
                    <a16:creationId xmlns:a16="http://schemas.microsoft.com/office/drawing/2014/main" id="{350E6D8B-80F3-194D-B626-5FDA8DC38FEA}"/>
                  </a:ext>
                </a:extLst>
              </p:cNvPr>
              <p:cNvSpPr/>
              <p:nvPr/>
            </p:nvSpPr>
            <p:spPr bwMode="auto">
              <a:xfrm>
                <a:off x="777250" y="469095"/>
                <a:ext cx="1138425" cy="1442005"/>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Calisto MT" pitchFamily="18" charset="0"/>
                  <a:ea typeface="ＭＳ Ｐゴシック" charset="0"/>
                  <a:cs typeface="ＭＳ Ｐゴシック" charset="0"/>
                </a:endParaRPr>
              </a:p>
            </p:txBody>
          </p:sp>
          <p:grpSp>
            <p:nvGrpSpPr>
              <p:cNvPr id="29" name="Group 6">
                <a:extLst>
                  <a:ext uri="{FF2B5EF4-FFF2-40B4-BE49-F238E27FC236}">
                    <a16:creationId xmlns:a16="http://schemas.microsoft.com/office/drawing/2014/main" id="{CA033300-744A-1F43-8E38-4E8CD011217D}"/>
                  </a:ext>
                </a:extLst>
              </p:cNvPr>
              <p:cNvGrpSpPr>
                <a:grpSpLocks/>
              </p:cNvGrpSpPr>
              <p:nvPr/>
            </p:nvGrpSpPr>
            <p:grpSpPr bwMode="auto">
              <a:xfrm>
                <a:off x="929345" y="772980"/>
                <a:ext cx="834235" cy="834235"/>
                <a:chOff x="1004935" y="773285"/>
                <a:chExt cx="834235" cy="834235"/>
              </a:xfrm>
            </p:grpSpPr>
            <p:sp>
              <p:nvSpPr>
                <p:cNvPr id="30" name="TextBox 29">
                  <a:extLst>
                    <a:ext uri="{FF2B5EF4-FFF2-40B4-BE49-F238E27FC236}">
                      <a16:creationId xmlns:a16="http://schemas.microsoft.com/office/drawing/2014/main" id="{1974DB50-DE35-764B-B556-BD4EFB5322F7}"/>
                    </a:ext>
                  </a:extLst>
                </p:cNvPr>
                <p:cNvSpPr txBox="1"/>
                <p:nvPr/>
              </p:nvSpPr>
              <p:spPr bwMode="auto">
                <a:xfrm>
                  <a:off x="1335519" y="988713"/>
                  <a:ext cx="177829" cy="370029"/>
                </a:xfrm>
                <a:prstGeom prst="rect">
                  <a:avLst/>
                </a:prstGeom>
                <a:noFill/>
              </p:spPr>
              <p:txBody>
                <a:bodyPr>
                  <a:spAutoFit/>
                </a:bodyPr>
                <a:lstStyle/>
                <a:p>
                  <a:pPr>
                    <a:defRPr/>
                  </a:pPr>
                  <a:r>
                    <a:rPr lang="en-US" dirty="0">
                      <a:latin typeface="+mj-lt"/>
                      <a:ea typeface="ＭＳ Ｐゴシック" charset="0"/>
                      <a:cs typeface="ＭＳ Ｐゴシック" charset="0"/>
                    </a:rPr>
                    <a:t>E</a:t>
                  </a:r>
                </a:p>
              </p:txBody>
            </p:sp>
            <p:grpSp>
              <p:nvGrpSpPr>
                <p:cNvPr id="31" name="Group 35">
                  <a:extLst>
                    <a:ext uri="{FF2B5EF4-FFF2-40B4-BE49-F238E27FC236}">
                      <a16:creationId xmlns:a16="http://schemas.microsoft.com/office/drawing/2014/main" id="{2A250558-5893-7745-8CF9-EF483CEF42AA}"/>
                    </a:ext>
                  </a:extLst>
                </p:cNvPr>
                <p:cNvGrpSpPr>
                  <a:grpSpLocks/>
                </p:cNvGrpSpPr>
                <p:nvPr/>
              </p:nvGrpSpPr>
              <p:grpSpPr bwMode="auto">
                <a:xfrm>
                  <a:off x="1004935" y="773285"/>
                  <a:ext cx="834235" cy="834235"/>
                  <a:chOff x="4420210" y="1000360"/>
                  <a:chExt cx="834235" cy="834235"/>
                </a:xfrm>
              </p:grpSpPr>
              <p:sp>
                <p:nvSpPr>
                  <p:cNvPr id="33" name="TextBox 32">
                    <a:extLst>
                      <a:ext uri="{FF2B5EF4-FFF2-40B4-BE49-F238E27FC236}">
                        <a16:creationId xmlns:a16="http://schemas.microsoft.com/office/drawing/2014/main" id="{F25C6C8A-310B-8C4F-A51C-7D2094232F5E}"/>
                      </a:ext>
                    </a:extLst>
                  </p:cNvPr>
                  <p:cNvSpPr txBox="1"/>
                  <p:nvPr/>
                </p:nvSpPr>
                <p:spPr bwMode="auto">
                  <a:xfrm>
                    <a:off x="4685697" y="1231669"/>
                    <a:ext cx="303262" cy="371618"/>
                  </a:xfrm>
                  <a:prstGeom prst="rect">
                    <a:avLst/>
                  </a:prstGeom>
                  <a:noFill/>
                </p:spPr>
                <p:txBody>
                  <a:bodyPr>
                    <a:spAutoFit/>
                  </a:bodyPr>
                  <a:lstStyle/>
                  <a:p>
                    <a:pPr>
                      <a:defRPr/>
                    </a:pPr>
                    <a:r>
                      <a:rPr lang="en-US" dirty="0">
                        <a:solidFill>
                          <a:schemeClr val="bg2">
                            <a:lumMod val="20000"/>
                            <a:lumOff val="80000"/>
                          </a:schemeClr>
                        </a:solidFill>
                        <a:latin typeface="+mj-lt"/>
                        <a:ea typeface="ＭＳ Ｐゴシック" charset="0"/>
                        <a:cs typeface="ＭＳ Ｐゴシック" charset="0"/>
                      </a:rPr>
                      <a:t>E</a:t>
                    </a:r>
                  </a:p>
                </p:txBody>
              </p:sp>
              <p:sp>
                <p:nvSpPr>
                  <p:cNvPr id="34" name="Oval 37">
                    <a:extLst>
                      <a:ext uri="{FF2B5EF4-FFF2-40B4-BE49-F238E27FC236}">
                        <a16:creationId xmlns:a16="http://schemas.microsoft.com/office/drawing/2014/main" id="{D5FA91D8-C61C-D942-A058-F3120D2B0186}"/>
                      </a:ext>
                    </a:extLst>
                  </p:cNvPr>
                  <p:cNvSpPr>
                    <a:spLocks noChangeArrowheads="1"/>
                  </p:cNvSpPr>
                  <p:nvPr/>
                </p:nvSpPr>
                <p:spPr bwMode="auto">
                  <a:xfrm>
                    <a:off x="4420210" y="1000360"/>
                    <a:ext cx="834235" cy="834235"/>
                  </a:xfrm>
                  <a:prstGeom prst="ellipse">
                    <a:avLst/>
                  </a:prstGeom>
                  <a:solidFill>
                    <a:schemeClr val="tx1"/>
                  </a:solidFill>
                  <a:ln w="9525">
                    <a:solidFill>
                      <a:schemeClr val="tx1"/>
                    </a:solidFill>
                    <a:round/>
                    <a:headEnd/>
                    <a:tailEnd/>
                  </a:ln>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endParaRPr lang="en-US" altLang="en-US" sz="1800"/>
                  </a:p>
                </p:txBody>
              </p:sp>
              <p:sp>
                <p:nvSpPr>
                  <p:cNvPr id="35" name="Oval 38">
                    <a:extLst>
                      <a:ext uri="{FF2B5EF4-FFF2-40B4-BE49-F238E27FC236}">
                        <a16:creationId xmlns:a16="http://schemas.microsoft.com/office/drawing/2014/main" id="{9A59299B-EF04-3640-9633-6545EA13B86E}"/>
                      </a:ext>
                    </a:extLst>
                  </p:cNvPr>
                  <p:cNvSpPr>
                    <a:spLocks noChangeArrowheads="1"/>
                  </p:cNvSpPr>
                  <p:nvPr/>
                </p:nvSpPr>
                <p:spPr bwMode="auto">
                  <a:xfrm>
                    <a:off x="4685537" y="1265687"/>
                    <a:ext cx="303580" cy="303580"/>
                  </a:xfrm>
                  <a:prstGeom prst="ellipse">
                    <a:avLst/>
                  </a:prstGeom>
                  <a:solidFill>
                    <a:schemeClr val="bg1"/>
                  </a:solidFill>
                  <a:ln w="9525">
                    <a:solidFill>
                      <a:schemeClr val="tx1"/>
                    </a:solidFill>
                    <a:round/>
                    <a:headEnd/>
                    <a:tailEnd/>
                  </a:ln>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endParaRPr lang="en-US" altLang="en-US" sz="1800"/>
                  </a:p>
                </p:txBody>
              </p:sp>
            </p:grpSp>
            <p:sp>
              <p:nvSpPr>
                <p:cNvPr id="32" name="Rectangle 31">
                  <a:extLst>
                    <a:ext uri="{FF2B5EF4-FFF2-40B4-BE49-F238E27FC236}">
                      <a16:creationId xmlns:a16="http://schemas.microsoft.com/office/drawing/2014/main" id="{822CEA7F-8E7F-2A49-8BF4-772E62D9C2F4}"/>
                    </a:ext>
                  </a:extLst>
                </p:cNvPr>
                <p:cNvSpPr/>
                <p:nvPr/>
              </p:nvSpPr>
              <p:spPr>
                <a:xfrm>
                  <a:off x="1252956" y="1076059"/>
                  <a:ext cx="338194" cy="254098"/>
                </a:xfrm>
                <a:prstGeom prst="rect">
                  <a:avLst/>
                </a:prstGeom>
              </p:spPr>
              <p:txBody>
                <a:bodyPr wrap="none">
                  <a:spAutoFit/>
                </a:bodyPr>
                <a:lstStyle/>
                <a:p>
                  <a:pPr>
                    <a:defRPr/>
                  </a:pPr>
                  <a:r>
                    <a:rPr lang="en-US" sz="1050" dirty="0">
                      <a:latin typeface="Sloan"/>
                      <a:ea typeface="ＭＳ Ｐゴシック" charset="0"/>
                      <a:cs typeface="Sloan"/>
                    </a:rPr>
                    <a:t>E</a:t>
                  </a:r>
                </a:p>
              </p:txBody>
            </p:sp>
          </p:grpSp>
        </p:grpSp>
        <p:grpSp>
          <p:nvGrpSpPr>
            <p:cNvPr id="36" name="Group 11">
              <a:extLst>
                <a:ext uri="{FF2B5EF4-FFF2-40B4-BE49-F238E27FC236}">
                  <a16:creationId xmlns:a16="http://schemas.microsoft.com/office/drawing/2014/main" id="{54B9D645-17EF-3E4D-A03D-A35887AF2C01}"/>
                </a:ext>
              </a:extLst>
            </p:cNvPr>
            <p:cNvGrpSpPr>
              <a:grpSpLocks/>
            </p:cNvGrpSpPr>
            <p:nvPr/>
          </p:nvGrpSpPr>
          <p:grpSpPr bwMode="auto">
            <a:xfrm>
              <a:off x="2053159" y="3652349"/>
              <a:ext cx="1138238" cy="1441450"/>
              <a:chOff x="2219255" y="544990"/>
              <a:chExt cx="1138425" cy="1442005"/>
            </a:xfrm>
          </p:grpSpPr>
          <p:sp>
            <p:nvSpPr>
              <p:cNvPr id="37" name="Rounded Rectangle 36">
                <a:extLst>
                  <a:ext uri="{FF2B5EF4-FFF2-40B4-BE49-F238E27FC236}">
                    <a16:creationId xmlns:a16="http://schemas.microsoft.com/office/drawing/2014/main" id="{380E833A-A0E7-2B44-B8D1-586456677576}"/>
                  </a:ext>
                </a:extLst>
              </p:cNvPr>
              <p:cNvSpPr/>
              <p:nvPr/>
            </p:nvSpPr>
            <p:spPr bwMode="auto">
              <a:xfrm>
                <a:off x="2219255" y="544990"/>
                <a:ext cx="1138425" cy="1442005"/>
              </a:xfrm>
              <a:prstGeom prst="round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Calisto MT" pitchFamily="18" charset="0"/>
                  <a:ea typeface="ＭＳ Ｐゴシック" charset="0"/>
                  <a:cs typeface="ＭＳ Ｐゴシック" charset="0"/>
                </a:endParaRPr>
              </a:p>
            </p:txBody>
          </p:sp>
          <p:grpSp>
            <p:nvGrpSpPr>
              <p:cNvPr id="38" name="Group 8">
                <a:extLst>
                  <a:ext uri="{FF2B5EF4-FFF2-40B4-BE49-F238E27FC236}">
                    <a16:creationId xmlns:a16="http://schemas.microsoft.com/office/drawing/2014/main" id="{F4E166A9-4962-914D-9641-7DB0171EB484}"/>
                  </a:ext>
                </a:extLst>
              </p:cNvPr>
              <p:cNvGrpSpPr>
                <a:grpSpLocks/>
              </p:cNvGrpSpPr>
              <p:nvPr/>
            </p:nvGrpSpPr>
            <p:grpSpPr bwMode="auto">
              <a:xfrm>
                <a:off x="2371350" y="848875"/>
                <a:ext cx="834235" cy="834235"/>
                <a:chOff x="2523445" y="393200"/>
                <a:chExt cx="834235" cy="834235"/>
              </a:xfrm>
            </p:grpSpPr>
            <p:sp>
              <p:nvSpPr>
                <p:cNvPr id="39" name="TextBox 38">
                  <a:extLst>
                    <a:ext uri="{FF2B5EF4-FFF2-40B4-BE49-F238E27FC236}">
                      <a16:creationId xmlns:a16="http://schemas.microsoft.com/office/drawing/2014/main" id="{786B6CA4-60DD-7B40-A74D-47D3871B6BBC}"/>
                    </a:ext>
                  </a:extLst>
                </p:cNvPr>
                <p:cNvSpPr txBox="1"/>
                <p:nvPr/>
              </p:nvSpPr>
              <p:spPr bwMode="auto">
                <a:xfrm>
                  <a:off x="2827038" y="621333"/>
                  <a:ext cx="177829" cy="370029"/>
                </a:xfrm>
                <a:prstGeom prst="rect">
                  <a:avLst/>
                </a:prstGeom>
                <a:noFill/>
              </p:spPr>
              <p:txBody>
                <a:bodyPr>
                  <a:spAutoFit/>
                </a:bodyPr>
                <a:lstStyle/>
                <a:p>
                  <a:pPr>
                    <a:defRPr/>
                  </a:pPr>
                  <a:r>
                    <a:rPr lang="en-US" dirty="0">
                      <a:latin typeface="+mj-lt"/>
                      <a:ea typeface="ＭＳ Ｐゴシック" charset="0"/>
                      <a:cs typeface="ＭＳ Ｐゴシック" charset="0"/>
                    </a:rPr>
                    <a:t>E</a:t>
                  </a:r>
                </a:p>
              </p:txBody>
            </p:sp>
            <p:sp>
              <p:nvSpPr>
                <p:cNvPr id="40" name="TextBox 39">
                  <a:extLst>
                    <a:ext uri="{FF2B5EF4-FFF2-40B4-BE49-F238E27FC236}">
                      <a16:creationId xmlns:a16="http://schemas.microsoft.com/office/drawing/2014/main" id="{3DA3A813-B8E6-8446-AF78-C018EB8156FC}"/>
                    </a:ext>
                  </a:extLst>
                </p:cNvPr>
                <p:cNvSpPr txBox="1"/>
                <p:nvPr/>
              </p:nvSpPr>
              <p:spPr bwMode="auto">
                <a:xfrm>
                  <a:off x="2788932" y="624509"/>
                  <a:ext cx="303262" cy="371618"/>
                </a:xfrm>
                <a:prstGeom prst="rect">
                  <a:avLst/>
                </a:prstGeom>
                <a:noFill/>
              </p:spPr>
              <p:txBody>
                <a:bodyPr>
                  <a:spAutoFit/>
                </a:bodyPr>
                <a:lstStyle/>
                <a:p>
                  <a:pPr>
                    <a:defRPr/>
                  </a:pPr>
                  <a:r>
                    <a:rPr lang="en-US" dirty="0">
                      <a:solidFill>
                        <a:schemeClr val="bg2">
                          <a:lumMod val="20000"/>
                          <a:lumOff val="80000"/>
                        </a:schemeClr>
                      </a:solidFill>
                      <a:latin typeface="+mj-lt"/>
                      <a:ea typeface="ＭＳ Ｐゴシック" charset="0"/>
                      <a:cs typeface="ＭＳ Ｐゴシック" charset="0"/>
                    </a:rPr>
                    <a:t>E</a:t>
                  </a:r>
                </a:p>
              </p:txBody>
            </p:sp>
            <p:sp>
              <p:nvSpPr>
                <p:cNvPr id="41" name="Oval 31">
                  <a:extLst>
                    <a:ext uri="{FF2B5EF4-FFF2-40B4-BE49-F238E27FC236}">
                      <a16:creationId xmlns:a16="http://schemas.microsoft.com/office/drawing/2014/main" id="{FAB434FD-E927-1649-93B5-A3912222E621}"/>
                    </a:ext>
                  </a:extLst>
                </p:cNvPr>
                <p:cNvSpPr>
                  <a:spLocks noChangeArrowheads="1"/>
                </p:cNvSpPr>
                <p:nvPr/>
              </p:nvSpPr>
              <p:spPr bwMode="auto">
                <a:xfrm>
                  <a:off x="2523445" y="393200"/>
                  <a:ext cx="834235" cy="834235"/>
                </a:xfrm>
                <a:prstGeom prst="ellipse">
                  <a:avLst/>
                </a:prstGeom>
                <a:solidFill>
                  <a:schemeClr val="tx1"/>
                </a:solidFill>
                <a:ln w="9525">
                  <a:solidFill>
                    <a:schemeClr val="tx1"/>
                  </a:solidFill>
                  <a:round/>
                  <a:headEnd/>
                  <a:tailEnd/>
                </a:ln>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endParaRPr lang="en-US" altLang="en-US" sz="1800"/>
                </a:p>
              </p:txBody>
            </p:sp>
            <p:sp>
              <p:nvSpPr>
                <p:cNvPr id="42" name="Oval 41">
                  <a:extLst>
                    <a:ext uri="{FF2B5EF4-FFF2-40B4-BE49-F238E27FC236}">
                      <a16:creationId xmlns:a16="http://schemas.microsoft.com/office/drawing/2014/main" id="{1A299905-0B6C-2842-9190-AD87A47D7741}"/>
                    </a:ext>
                  </a:extLst>
                </p:cNvPr>
                <p:cNvSpPr/>
                <p:nvPr/>
              </p:nvSpPr>
              <p:spPr bwMode="auto">
                <a:xfrm>
                  <a:off x="3130605" y="772675"/>
                  <a:ext cx="75895" cy="75895"/>
                </a:xfrm>
                <a:prstGeom prst="ellipse">
                  <a:avLst/>
                </a:prstGeom>
                <a:solidFill>
                  <a:schemeClr val="bg1"/>
                </a:solidFill>
                <a:ln w="9525" cap="flat" cmpd="sng" algn="ctr">
                  <a:noFill/>
                  <a:prstDash val="solid"/>
                  <a:round/>
                  <a:headEnd type="none" w="med" len="med"/>
                  <a:tailEnd type="none" w="med" len="med"/>
                </a:ln>
                <a:effectLst>
                  <a:glow rad="1155700">
                    <a:schemeClr val="bg1"/>
                  </a:glow>
                </a:effectLst>
              </p:spPr>
              <p:txBody>
                <a:bodyPr/>
                <a:lstStyle/>
                <a:p>
                  <a:pPr>
                    <a:defRPr/>
                  </a:pPr>
                  <a:endParaRPr lang="en-US">
                    <a:latin typeface="Calisto MT" pitchFamily="18" charset="0"/>
                    <a:ea typeface="ＭＳ Ｐゴシック" charset="0"/>
                    <a:cs typeface="ＭＳ Ｐゴシック" charset="0"/>
                  </a:endParaRPr>
                </a:p>
              </p:txBody>
            </p:sp>
            <p:sp>
              <p:nvSpPr>
                <p:cNvPr id="43" name="Oval 42">
                  <a:extLst>
                    <a:ext uri="{FF2B5EF4-FFF2-40B4-BE49-F238E27FC236}">
                      <a16:creationId xmlns:a16="http://schemas.microsoft.com/office/drawing/2014/main" id="{22795576-E0FF-7E4C-B12E-8D1942827236}"/>
                    </a:ext>
                  </a:extLst>
                </p:cNvPr>
                <p:cNvSpPr/>
                <p:nvPr/>
              </p:nvSpPr>
              <p:spPr bwMode="auto">
                <a:xfrm>
                  <a:off x="2675235" y="772675"/>
                  <a:ext cx="75895" cy="75895"/>
                </a:xfrm>
                <a:prstGeom prst="ellipse">
                  <a:avLst/>
                </a:prstGeom>
                <a:solidFill>
                  <a:schemeClr val="bg1"/>
                </a:solidFill>
                <a:ln w="9525" cap="flat" cmpd="sng" algn="ctr">
                  <a:noFill/>
                  <a:prstDash val="solid"/>
                  <a:round/>
                  <a:headEnd type="none" w="med" len="med"/>
                  <a:tailEnd type="none" w="med" len="med"/>
                </a:ln>
                <a:effectLst>
                  <a:glow rad="1155700">
                    <a:schemeClr val="bg1"/>
                  </a:glow>
                </a:effectLst>
              </p:spPr>
              <p:txBody>
                <a:bodyPr/>
                <a:lstStyle/>
                <a:p>
                  <a:pPr>
                    <a:defRPr/>
                  </a:pPr>
                  <a:endParaRPr lang="en-US">
                    <a:latin typeface="Calisto MT" pitchFamily="18" charset="0"/>
                    <a:ea typeface="ＭＳ Ｐゴシック" charset="0"/>
                    <a:cs typeface="ＭＳ Ｐゴシック" charset="0"/>
                  </a:endParaRPr>
                </a:p>
              </p:txBody>
            </p:sp>
            <p:sp>
              <p:nvSpPr>
                <p:cNvPr id="44" name="Rectangle 43">
                  <a:extLst>
                    <a:ext uri="{FF2B5EF4-FFF2-40B4-BE49-F238E27FC236}">
                      <a16:creationId xmlns:a16="http://schemas.microsoft.com/office/drawing/2014/main" id="{1C5A0700-EC82-7C4A-A06C-6570D4E4FDA2}"/>
                    </a:ext>
                  </a:extLst>
                </p:cNvPr>
                <p:cNvSpPr/>
                <p:nvPr/>
              </p:nvSpPr>
              <p:spPr>
                <a:xfrm>
                  <a:off x="2792107" y="695974"/>
                  <a:ext cx="338193" cy="255686"/>
                </a:xfrm>
                <a:prstGeom prst="rect">
                  <a:avLst/>
                </a:prstGeom>
              </p:spPr>
              <p:txBody>
                <a:bodyPr wrap="none">
                  <a:spAutoFit/>
                </a:bodyPr>
                <a:lstStyle/>
                <a:p>
                  <a:pPr>
                    <a:defRPr/>
                  </a:pPr>
                  <a:r>
                    <a:rPr lang="en-US" sz="1050" dirty="0">
                      <a:latin typeface="Sloan"/>
                      <a:ea typeface="ＭＳ Ｐゴシック" charset="0"/>
                      <a:cs typeface="Sloan"/>
                    </a:rPr>
                    <a:t>E</a:t>
                  </a:r>
                </a:p>
              </p:txBody>
            </p:sp>
            <p:sp>
              <p:nvSpPr>
                <p:cNvPr id="45" name="Oval 32">
                  <a:extLst>
                    <a:ext uri="{FF2B5EF4-FFF2-40B4-BE49-F238E27FC236}">
                      <a16:creationId xmlns:a16="http://schemas.microsoft.com/office/drawing/2014/main" id="{1CCB1F33-CF69-344B-9FBC-F7046D3489C0}"/>
                    </a:ext>
                  </a:extLst>
                </p:cNvPr>
                <p:cNvSpPr>
                  <a:spLocks noChangeArrowheads="1"/>
                </p:cNvSpPr>
                <p:nvPr/>
              </p:nvSpPr>
              <p:spPr bwMode="auto">
                <a:xfrm>
                  <a:off x="2788772" y="658527"/>
                  <a:ext cx="303580" cy="303580"/>
                </a:xfrm>
                <a:prstGeom prst="ellipse">
                  <a:avLst/>
                </a:prstGeom>
                <a:solidFill>
                  <a:schemeClr val="bg1">
                    <a:alpha val="9411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endParaRPr lang="en-US" altLang="en-US" sz="1800"/>
                </a:p>
              </p:txBody>
            </p:sp>
          </p:grpSp>
        </p:grpSp>
        <p:sp>
          <p:nvSpPr>
            <p:cNvPr id="49" name="Oval 48">
              <a:extLst>
                <a:ext uri="{FF2B5EF4-FFF2-40B4-BE49-F238E27FC236}">
                  <a16:creationId xmlns:a16="http://schemas.microsoft.com/office/drawing/2014/main" id="{7B91C799-16D5-FD46-86E7-0DA719EBC615}"/>
                </a:ext>
              </a:extLst>
            </p:cNvPr>
            <p:cNvSpPr/>
            <p:nvPr/>
          </p:nvSpPr>
          <p:spPr bwMode="auto">
            <a:xfrm>
              <a:off x="942678" y="4335446"/>
              <a:ext cx="75895" cy="75895"/>
            </a:xfrm>
            <a:prstGeom prst="ellipse">
              <a:avLst/>
            </a:prstGeom>
            <a:solidFill>
              <a:schemeClr val="bg1"/>
            </a:solidFill>
            <a:ln w="9525" cap="flat" cmpd="sng" algn="ctr">
              <a:solidFill>
                <a:schemeClr val="tx1"/>
              </a:solidFill>
              <a:prstDash val="solid"/>
              <a:round/>
              <a:headEnd type="none" w="med" len="med"/>
              <a:tailEnd type="none" w="med" len="med"/>
            </a:ln>
            <a:effectLst>
              <a:glow rad="508000">
                <a:schemeClr val="accent1">
                  <a:alpha val="5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sto MT" pitchFamily="18" charset="0"/>
              </a:endParaRPr>
            </a:p>
          </p:txBody>
        </p:sp>
        <p:sp>
          <p:nvSpPr>
            <p:cNvPr id="50" name="Oval 49">
              <a:extLst>
                <a:ext uri="{FF2B5EF4-FFF2-40B4-BE49-F238E27FC236}">
                  <a16:creationId xmlns:a16="http://schemas.microsoft.com/office/drawing/2014/main" id="{E6DCA5FF-A03E-8447-8AE0-E18A97FDD560}"/>
                </a:ext>
              </a:extLst>
            </p:cNvPr>
            <p:cNvSpPr/>
            <p:nvPr/>
          </p:nvSpPr>
          <p:spPr bwMode="auto">
            <a:xfrm>
              <a:off x="1346874" y="4368466"/>
              <a:ext cx="75895" cy="75895"/>
            </a:xfrm>
            <a:prstGeom prst="ellipse">
              <a:avLst/>
            </a:prstGeom>
            <a:solidFill>
              <a:schemeClr val="bg1"/>
            </a:solidFill>
            <a:ln w="9525" cap="flat" cmpd="sng" algn="ctr">
              <a:solidFill>
                <a:schemeClr val="tx1"/>
              </a:solidFill>
              <a:prstDash val="solid"/>
              <a:round/>
              <a:headEnd type="none" w="med" len="med"/>
              <a:tailEnd type="none" w="med" len="med"/>
            </a:ln>
            <a:effectLst>
              <a:glow rad="508000">
                <a:schemeClr val="accent1">
                  <a:alpha val="5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Calisto MT" pitchFamily="18" charset="0"/>
              </a:endParaRPr>
            </a:p>
          </p:txBody>
        </p:sp>
      </p:grpSp>
    </p:spTree>
    <p:extLst>
      <p:ext uri="{BB962C8B-B14F-4D97-AF65-F5344CB8AC3E}">
        <p14:creationId xmlns:p14="http://schemas.microsoft.com/office/powerpoint/2010/main" val="358985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8AC71-BF15-1943-96CB-FAB00DEB990C}"/>
              </a:ext>
            </a:extLst>
          </p:cNvPr>
          <p:cNvPicPr>
            <a:picLocks noChangeAspect="1"/>
          </p:cNvPicPr>
          <p:nvPr/>
        </p:nvPicPr>
        <p:blipFill>
          <a:blip r:embed="rId3"/>
          <a:stretch>
            <a:fillRect/>
          </a:stretch>
        </p:blipFill>
        <p:spPr>
          <a:xfrm>
            <a:off x="7252083" y="986172"/>
            <a:ext cx="1795368" cy="1574884"/>
          </a:xfrm>
          <a:prstGeom prst="rect">
            <a:avLst/>
          </a:prstGeom>
        </p:spPr>
      </p:pic>
      <p:sp>
        <p:nvSpPr>
          <p:cNvPr id="17410" name="Text Box 801">
            <a:extLst>
              <a:ext uri="{FF2B5EF4-FFF2-40B4-BE49-F238E27FC236}">
                <a16:creationId xmlns:a16="http://schemas.microsoft.com/office/drawing/2014/main" id="{E30FF21F-6311-DF4D-ADBD-88B38FF6774B}"/>
              </a:ext>
            </a:extLst>
          </p:cNvPr>
          <p:cNvSpPr txBox="1">
            <a:spLocks noChangeArrowheads="1"/>
          </p:cNvSpPr>
          <p:nvPr/>
        </p:nvSpPr>
        <p:spPr bwMode="auto">
          <a:xfrm>
            <a:off x="5249324" y="156319"/>
            <a:ext cx="3233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b="1" dirty="0">
                <a:latin typeface="DIN Alternate Bold" panose="020B0500000000000000" pitchFamily="34" charset="77"/>
              </a:rPr>
              <a:t>Using the RAM</a:t>
            </a:r>
            <a:r>
              <a:rPr lang="en-US" altLang="en-US" sz="1800" b="1" baseline="30000" dirty="0">
                <a:latin typeface="DIN Alternate Bold" panose="020B0500000000000000" pitchFamily="34" charset="77"/>
              </a:rPr>
              <a:t>®</a:t>
            </a:r>
            <a:r>
              <a:rPr lang="en-US" altLang="en-US" sz="1800" b="1" dirty="0">
                <a:latin typeface="DIN Alternate Bold" panose="020B0500000000000000" pitchFamily="34" charset="77"/>
              </a:rPr>
              <a:t> Prime XL as the vision chart for glare testing</a:t>
            </a:r>
          </a:p>
        </p:txBody>
      </p:sp>
      <p:sp>
        <p:nvSpPr>
          <p:cNvPr id="17411" name="Text Box 804">
            <a:extLst>
              <a:ext uri="{FF2B5EF4-FFF2-40B4-BE49-F238E27FC236}">
                <a16:creationId xmlns:a16="http://schemas.microsoft.com/office/drawing/2014/main" id="{F7922F38-3264-9948-B167-348B38E1B9F6}"/>
              </a:ext>
            </a:extLst>
          </p:cNvPr>
          <p:cNvSpPr txBox="1">
            <a:spLocks noChangeArrowheads="1"/>
          </p:cNvSpPr>
          <p:nvPr/>
        </p:nvSpPr>
        <p:spPr bwMode="auto">
          <a:xfrm>
            <a:off x="5246688" y="5174522"/>
            <a:ext cx="34782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200" dirty="0">
                <a:latin typeface="Arial" panose="020B0604020202020204" pitchFamily="34" charset="0"/>
              </a:rPr>
              <a:t>The RAM</a:t>
            </a:r>
            <a:r>
              <a:rPr lang="en-US" altLang="en-US" sz="1200" baseline="30000" dirty="0">
                <a:latin typeface="Arial" panose="020B0604020202020204" pitchFamily="34" charset="0"/>
              </a:rPr>
              <a:t>®</a:t>
            </a:r>
            <a:r>
              <a:rPr lang="en-US" altLang="en-US" sz="1200" dirty="0">
                <a:latin typeface="Arial" panose="020B0604020202020204" pitchFamily="34" charset="0"/>
              </a:rPr>
              <a:t> Prime XL fitted with the reading chart and the brightness set at 85 cd/m</a:t>
            </a:r>
            <a:r>
              <a:rPr lang="en-US" altLang="en-US" sz="1200" baseline="30000" dirty="0">
                <a:latin typeface="Arial" panose="020B0604020202020204" pitchFamily="34" charset="0"/>
              </a:rPr>
              <a:t>2</a:t>
            </a:r>
            <a:r>
              <a:rPr lang="en-US" altLang="en-US" sz="1200" dirty="0">
                <a:latin typeface="Arial" panose="020B0604020202020204" pitchFamily="34" charset="0"/>
              </a:rPr>
              <a:t> (dim) can be used as the vision chart at near for BAM testing. Any vision chart may be used, remember too bright of a chart will nullify the glare effect.</a:t>
            </a:r>
            <a:endParaRPr lang="en-US" altLang="en-US" sz="1300" dirty="0">
              <a:latin typeface="Arial" panose="020B0604020202020204" pitchFamily="34" charset="0"/>
            </a:endParaRPr>
          </a:p>
        </p:txBody>
      </p:sp>
      <p:sp>
        <p:nvSpPr>
          <p:cNvPr id="17413" name="Text Box 809">
            <a:extLst>
              <a:ext uri="{FF2B5EF4-FFF2-40B4-BE49-F238E27FC236}">
                <a16:creationId xmlns:a16="http://schemas.microsoft.com/office/drawing/2014/main" id="{0242437F-B50C-214F-A9F9-AC908B26F140}"/>
              </a:ext>
            </a:extLst>
          </p:cNvPr>
          <p:cNvSpPr txBox="1">
            <a:spLocks noChangeArrowheads="1"/>
          </p:cNvSpPr>
          <p:nvPr/>
        </p:nvSpPr>
        <p:spPr bwMode="auto">
          <a:xfrm>
            <a:off x="144873" y="4961947"/>
            <a:ext cx="4114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000" dirty="0">
                <a:latin typeface="Arial" panose="020B0604020202020204" pitchFamily="34" charset="0"/>
              </a:rPr>
              <a:t>Packing List</a:t>
            </a:r>
          </a:p>
          <a:p>
            <a:pPr algn="l" eaLnBrk="1" hangingPunct="1">
              <a:buFontTx/>
              <a:buAutoNum type="arabicPeriod"/>
            </a:pPr>
            <a:r>
              <a:rPr lang="en-US" altLang="en-US" sz="1000" dirty="0">
                <a:latin typeface="Arial" panose="020B0604020202020204" pitchFamily="34" charset="0"/>
              </a:rPr>
              <a:t> BAM Spot</a:t>
            </a:r>
            <a:r>
              <a:rPr lang="en-US" altLang="en-US" sz="1000" dirty="0">
                <a:latin typeface="Arial" panose="020B0604020202020204" pitchFamily="34" charset="0"/>
                <a:cs typeface="Arial" panose="020B0604020202020204" pitchFamily="34" charset="0"/>
              </a:rPr>
              <a:t>™ or BAM Flood ™</a:t>
            </a:r>
            <a:endParaRPr lang="en-US" altLang="ja-JP" sz="1000" dirty="0">
              <a:latin typeface="Arial" panose="020B0604020202020204" pitchFamily="34" charset="0"/>
            </a:endParaRPr>
          </a:p>
          <a:p>
            <a:pPr algn="l" eaLnBrk="1" hangingPunct="1"/>
            <a:r>
              <a:rPr lang="en-US" altLang="en-US" sz="1000" dirty="0">
                <a:latin typeface="Arial" panose="020B0604020202020204" pitchFamily="34" charset="0"/>
              </a:rPr>
              <a:t>2. Battery included</a:t>
            </a:r>
          </a:p>
          <a:p>
            <a:pPr algn="l" eaLnBrk="1" hangingPunct="1"/>
            <a:r>
              <a:rPr lang="en-US" altLang="en-US" sz="1000" dirty="0">
                <a:latin typeface="Arial" panose="020B0604020202020204" pitchFamily="34" charset="0"/>
              </a:rPr>
              <a:t>3. Lens Cloth</a:t>
            </a:r>
            <a:br>
              <a:rPr lang="en-US" altLang="en-US" sz="1000" dirty="0">
                <a:latin typeface="Arial" panose="020B0604020202020204" pitchFamily="34" charset="0"/>
              </a:rPr>
            </a:br>
            <a:r>
              <a:rPr lang="en-US" altLang="en-US" sz="1000" dirty="0">
                <a:latin typeface="Arial" panose="020B0604020202020204" pitchFamily="34" charset="0"/>
              </a:rPr>
              <a:t>5. Operating Instructions</a:t>
            </a:r>
          </a:p>
          <a:p>
            <a:pPr algn="l" eaLnBrk="1" hangingPunct="1"/>
            <a:br>
              <a:rPr lang="en-US" altLang="en-US" sz="1000" dirty="0">
                <a:latin typeface="Arial" panose="020B0604020202020204" pitchFamily="34" charset="0"/>
              </a:rPr>
            </a:br>
            <a:r>
              <a:rPr lang="en-US" altLang="en-US" sz="1000" dirty="0">
                <a:latin typeface="Arial" panose="020B0604020202020204" pitchFamily="34" charset="0"/>
              </a:rPr>
              <a:t>Optional item:</a:t>
            </a:r>
          </a:p>
          <a:p>
            <a:pPr algn="l" eaLnBrk="1" hangingPunct="1"/>
            <a:r>
              <a:rPr lang="en-US" altLang="en-US" sz="1000" dirty="0">
                <a:latin typeface="Arial" panose="020B0604020202020204" pitchFamily="34" charset="0"/>
              </a:rPr>
              <a:t>Lens Holder for refractive correction</a:t>
            </a:r>
            <a:br>
              <a:rPr lang="en-US" altLang="en-US" sz="1000" dirty="0">
                <a:latin typeface="Arial" panose="020B0604020202020204" pitchFamily="34" charset="0"/>
              </a:rPr>
            </a:br>
            <a:r>
              <a:rPr lang="en-US" altLang="en-US" sz="1000" dirty="0">
                <a:latin typeface="Arial" panose="020B0604020202020204" pitchFamily="34" charset="0"/>
              </a:rPr>
              <a:t>   Two slots for sphere and cylinder</a:t>
            </a:r>
          </a:p>
          <a:p>
            <a:pPr algn="l" eaLnBrk="1" hangingPunct="1"/>
            <a:r>
              <a:rPr lang="en-US" altLang="en-US" sz="1000" dirty="0">
                <a:latin typeface="Arial" panose="020B0604020202020204" pitchFamily="34" charset="0"/>
              </a:rPr>
              <a:t>   Marked in degrees</a:t>
            </a:r>
          </a:p>
        </p:txBody>
      </p:sp>
      <p:pic>
        <p:nvPicPr>
          <p:cNvPr id="17415" name="Picture 37">
            <a:extLst>
              <a:ext uri="{FF2B5EF4-FFF2-40B4-BE49-F238E27FC236}">
                <a16:creationId xmlns:a16="http://schemas.microsoft.com/office/drawing/2014/main" id="{A50F0FBD-9D34-B541-876B-D02A81B21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99315" y="1985134"/>
            <a:ext cx="1049946" cy="245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grpSp>
        <p:nvGrpSpPr>
          <p:cNvPr id="17417" name="Group 21">
            <a:extLst>
              <a:ext uri="{FF2B5EF4-FFF2-40B4-BE49-F238E27FC236}">
                <a16:creationId xmlns:a16="http://schemas.microsoft.com/office/drawing/2014/main" id="{78F23F4D-7AD1-AE4B-80DE-052CFD66F93F}"/>
              </a:ext>
            </a:extLst>
          </p:cNvPr>
          <p:cNvGrpSpPr>
            <a:grpSpLocks/>
          </p:cNvGrpSpPr>
          <p:nvPr/>
        </p:nvGrpSpPr>
        <p:grpSpPr bwMode="auto">
          <a:xfrm>
            <a:off x="5702109" y="2739986"/>
            <a:ext cx="812201" cy="1806918"/>
            <a:chOff x="3158067" y="324555"/>
            <a:chExt cx="2269865" cy="5700888"/>
          </a:xfrm>
        </p:grpSpPr>
        <p:pic>
          <p:nvPicPr>
            <p:cNvPr id="17446" name="Picture 22">
              <a:extLst>
                <a:ext uri="{FF2B5EF4-FFF2-40B4-BE49-F238E27FC236}">
                  <a16:creationId xmlns:a16="http://schemas.microsoft.com/office/drawing/2014/main" id="{C5104E1F-723B-DB47-8619-F6B06F170C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8067" y="324555"/>
              <a:ext cx="2269865" cy="327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582CBF7B-4E1E-8D4E-B572-10B5838BA93E}"/>
                </a:ext>
              </a:extLst>
            </p:cNvPr>
            <p:cNvSpPr>
              <a:spLocks noChangeArrowheads="1"/>
            </p:cNvSpPr>
            <p:nvPr/>
          </p:nvSpPr>
          <p:spPr bwMode="auto">
            <a:xfrm>
              <a:off x="3977842" y="3504056"/>
              <a:ext cx="506437" cy="2521387"/>
            </a:xfrm>
            <a:prstGeom prst="rect">
              <a:avLst/>
            </a:prstGeom>
            <a:solidFill>
              <a:srgbClr val="262626"/>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en-US" dirty="0">
                <a:solidFill>
                  <a:schemeClr val="lt1"/>
                </a:solidFill>
                <a:latin typeface="+mn-lt"/>
                <a:ea typeface="+mn-ea"/>
              </a:endParaRPr>
            </a:p>
          </p:txBody>
        </p:sp>
      </p:grpSp>
      <p:sp>
        <p:nvSpPr>
          <p:cNvPr id="17418" name="TextBox 6">
            <a:extLst>
              <a:ext uri="{FF2B5EF4-FFF2-40B4-BE49-F238E27FC236}">
                <a16:creationId xmlns:a16="http://schemas.microsoft.com/office/drawing/2014/main" id="{D22DD6CD-AF71-454D-9CAB-A13D28FDD0AA}"/>
              </a:ext>
            </a:extLst>
          </p:cNvPr>
          <p:cNvSpPr txBox="1">
            <a:spLocks noChangeArrowheads="1"/>
          </p:cNvSpPr>
          <p:nvPr/>
        </p:nvSpPr>
        <p:spPr bwMode="auto">
          <a:xfrm>
            <a:off x="7291312" y="4795110"/>
            <a:ext cx="14606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dirty="0">
                <a:latin typeface="DIN Alternate Bold" panose="020B0500000000000000" pitchFamily="34" charset="77"/>
              </a:rPr>
              <a:t>BAM Flood™</a:t>
            </a:r>
          </a:p>
          <a:p>
            <a:pPr eaLnBrk="1" hangingPunct="1"/>
            <a:endParaRPr lang="en-US" altLang="en-US" sz="1800" dirty="0">
              <a:latin typeface="DIN Alternate Bold" panose="020B0500000000000000" pitchFamily="34" charset="77"/>
            </a:endParaRPr>
          </a:p>
        </p:txBody>
      </p:sp>
      <p:sp>
        <p:nvSpPr>
          <p:cNvPr id="17419" name="TextBox 30">
            <a:extLst>
              <a:ext uri="{FF2B5EF4-FFF2-40B4-BE49-F238E27FC236}">
                <a16:creationId xmlns:a16="http://schemas.microsoft.com/office/drawing/2014/main" id="{0A585D1D-92BC-854F-A1F6-ECC406497B65}"/>
              </a:ext>
            </a:extLst>
          </p:cNvPr>
          <p:cNvSpPr txBox="1">
            <a:spLocks noChangeArrowheads="1"/>
          </p:cNvSpPr>
          <p:nvPr/>
        </p:nvSpPr>
        <p:spPr bwMode="auto">
          <a:xfrm>
            <a:off x="5582059" y="4806222"/>
            <a:ext cx="1359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800" dirty="0">
                <a:latin typeface="DIN Alternate Bold" panose="020B0500000000000000" pitchFamily="34" charset="77"/>
              </a:rPr>
              <a:t>BAM Spot™</a:t>
            </a:r>
          </a:p>
        </p:txBody>
      </p:sp>
      <p:sp>
        <p:nvSpPr>
          <p:cNvPr id="3" name="TextBox 2">
            <a:extLst>
              <a:ext uri="{FF2B5EF4-FFF2-40B4-BE49-F238E27FC236}">
                <a16:creationId xmlns:a16="http://schemas.microsoft.com/office/drawing/2014/main" id="{F047EE3D-4A1C-2747-993E-8B834835DA13}"/>
              </a:ext>
            </a:extLst>
          </p:cNvPr>
          <p:cNvSpPr txBox="1"/>
          <p:nvPr/>
        </p:nvSpPr>
        <p:spPr>
          <a:xfrm>
            <a:off x="-413314" y="4120416"/>
            <a:ext cx="4307990" cy="707886"/>
          </a:xfrm>
          <a:prstGeom prst="rect">
            <a:avLst/>
          </a:prstGeom>
          <a:noFill/>
        </p:spPr>
        <p:txBody>
          <a:bodyPr wrap="square" rtlCol="0">
            <a:spAutoFit/>
          </a:bodyPr>
          <a:lstStyle/>
          <a:p>
            <a:r>
              <a:rPr lang="en-US" sz="800" dirty="0"/>
              <a:t>Comparison of BAM Flood™ to RAM Spot™ </a:t>
            </a:r>
          </a:p>
          <a:p>
            <a:pPr lvl="1" algn="l"/>
            <a:r>
              <a:rPr lang="en-US" sz="800" dirty="0"/>
              <a:t>78 year old with cataract OS &gt; OD and complains of glare from headlights.  Green line indicates the threshold for qualifying for cataract surgery as per Medicare Guidelines, i.e., worse than 20/40 with glare test.  BCVA is 20/20 OD and 20/30 OS and both eyes qualify for cataract surgery because of glare.</a:t>
            </a:r>
          </a:p>
        </p:txBody>
      </p:sp>
      <p:graphicFrame>
        <p:nvGraphicFramePr>
          <p:cNvPr id="20" name="Chart 19">
            <a:extLst>
              <a:ext uri="{FF2B5EF4-FFF2-40B4-BE49-F238E27FC236}">
                <a16:creationId xmlns:a16="http://schemas.microsoft.com/office/drawing/2014/main" id="{AD8BEFA3-741E-4146-8FC6-2E6BD2D84E29}"/>
              </a:ext>
            </a:extLst>
          </p:cNvPr>
          <p:cNvGraphicFramePr>
            <a:graphicFrameLocks/>
          </p:cNvGraphicFramePr>
          <p:nvPr>
            <p:extLst>
              <p:ext uri="{D42A27DB-BD31-4B8C-83A1-F6EECF244321}">
                <p14:modId xmlns:p14="http://schemas.microsoft.com/office/powerpoint/2010/main" val="1033875813"/>
              </p:ext>
            </p:extLst>
          </p:nvPr>
        </p:nvGraphicFramePr>
        <p:xfrm>
          <a:off x="18300" y="2157781"/>
          <a:ext cx="3876377" cy="195556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CF68BE6B-5675-BA45-AD22-6D38C306CB6D}"/>
              </a:ext>
            </a:extLst>
          </p:cNvPr>
          <p:cNvGraphicFramePr>
            <a:graphicFrameLocks/>
          </p:cNvGraphicFramePr>
          <p:nvPr>
            <p:extLst>
              <p:ext uri="{D42A27DB-BD31-4B8C-83A1-F6EECF244321}">
                <p14:modId xmlns:p14="http://schemas.microsoft.com/office/powerpoint/2010/main" val="3478128169"/>
              </p:ext>
            </p:extLst>
          </p:nvPr>
        </p:nvGraphicFramePr>
        <p:xfrm>
          <a:off x="18300" y="73854"/>
          <a:ext cx="3876376" cy="1890523"/>
        </p:xfrm>
        <a:graphic>
          <a:graphicData uri="http://schemas.openxmlformats.org/drawingml/2006/chart">
            <c:chart xmlns:c="http://schemas.openxmlformats.org/drawingml/2006/chart" xmlns:r="http://schemas.openxmlformats.org/officeDocument/2006/relationships" r:id="rId7"/>
          </a:graphicData>
        </a:graphic>
      </p:graphicFrame>
      <p:cxnSp>
        <p:nvCxnSpPr>
          <p:cNvPr id="22" name="Straight Connector 21">
            <a:extLst>
              <a:ext uri="{FF2B5EF4-FFF2-40B4-BE49-F238E27FC236}">
                <a16:creationId xmlns:a16="http://schemas.microsoft.com/office/drawing/2014/main" id="{B5DD0D8F-3551-1542-95CB-4AE8BA53BF17}"/>
              </a:ext>
            </a:extLst>
          </p:cNvPr>
          <p:cNvCxnSpPr/>
          <p:nvPr/>
        </p:nvCxnSpPr>
        <p:spPr>
          <a:xfrm>
            <a:off x="777250" y="833011"/>
            <a:ext cx="0" cy="236530"/>
          </a:xfrm>
          <a:prstGeom prst="line">
            <a:avLst/>
          </a:prstGeom>
          <a:ln>
            <a:solidFill>
              <a:srgbClr val="00B050"/>
            </a:solidFill>
            <a:headEnd type="triangle"/>
          </a:ln>
        </p:spPr>
        <p:style>
          <a:lnRef idx="1">
            <a:schemeClr val="accent1"/>
          </a:lnRef>
          <a:fillRef idx="0">
            <a:schemeClr val="accent1"/>
          </a:fillRef>
          <a:effectRef idx="0">
            <a:schemeClr val="accent1"/>
          </a:effectRef>
          <a:fontRef idx="minor">
            <a:schemeClr val="tx1"/>
          </a:fontRef>
        </p:style>
      </p:cxnSp>
      <p:sp>
        <p:nvSpPr>
          <p:cNvPr id="23" name="TextBox 10">
            <a:extLst>
              <a:ext uri="{FF2B5EF4-FFF2-40B4-BE49-F238E27FC236}">
                <a16:creationId xmlns:a16="http://schemas.microsoft.com/office/drawing/2014/main" id="{A9E91329-A901-6546-A46D-478B2D2D33BB}"/>
              </a:ext>
            </a:extLst>
          </p:cNvPr>
          <p:cNvSpPr txBox="1"/>
          <p:nvPr/>
        </p:nvSpPr>
        <p:spPr>
          <a:xfrm>
            <a:off x="428285" y="547071"/>
            <a:ext cx="1710106" cy="2616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solidFill>
                  <a:srgbClr val="00B050"/>
                </a:solidFill>
              </a:rPr>
              <a:t>Qualifies for surgery</a:t>
            </a:r>
          </a:p>
        </p:txBody>
      </p:sp>
      <p:sp>
        <p:nvSpPr>
          <p:cNvPr id="26" name="TextBox 10">
            <a:extLst>
              <a:ext uri="{FF2B5EF4-FFF2-40B4-BE49-F238E27FC236}">
                <a16:creationId xmlns:a16="http://schemas.microsoft.com/office/drawing/2014/main" id="{5BD56C29-4C4A-704A-B380-1B56AFA6DC04}"/>
              </a:ext>
            </a:extLst>
          </p:cNvPr>
          <p:cNvSpPr txBox="1"/>
          <p:nvPr/>
        </p:nvSpPr>
        <p:spPr>
          <a:xfrm>
            <a:off x="428285" y="2571730"/>
            <a:ext cx="1710106" cy="2616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solidFill>
                  <a:srgbClr val="00B050"/>
                </a:solidFill>
              </a:rPr>
              <a:t>Qualifies for surgery</a:t>
            </a:r>
          </a:p>
        </p:txBody>
      </p:sp>
      <p:cxnSp>
        <p:nvCxnSpPr>
          <p:cNvPr id="27" name="Straight Connector 26">
            <a:extLst>
              <a:ext uri="{FF2B5EF4-FFF2-40B4-BE49-F238E27FC236}">
                <a16:creationId xmlns:a16="http://schemas.microsoft.com/office/drawing/2014/main" id="{62B73AB0-38A8-2247-8BF1-649004B92C75}"/>
              </a:ext>
            </a:extLst>
          </p:cNvPr>
          <p:cNvCxnSpPr/>
          <p:nvPr/>
        </p:nvCxnSpPr>
        <p:spPr>
          <a:xfrm>
            <a:off x="777250" y="2870933"/>
            <a:ext cx="0" cy="236530"/>
          </a:xfrm>
          <a:prstGeom prst="line">
            <a:avLst/>
          </a:prstGeom>
          <a:ln>
            <a:solidFill>
              <a:srgbClr val="00B050"/>
            </a:solidFill>
            <a:head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E1E24B2-2A46-F043-90A6-B72E60D68E69}"/>
              </a:ext>
            </a:extLst>
          </p:cNvPr>
          <p:cNvSpPr>
            <a:spLocks noGrp="1"/>
          </p:cNvSpPr>
          <p:nvPr>
            <p:ph type="sldNum" sz="quarter" idx="12"/>
          </p:nvPr>
        </p:nvSpPr>
        <p:spPr/>
        <p:txBody>
          <a:bodyPr/>
          <a:lstStyle/>
          <a:p>
            <a:fld id="{AFE34EA7-BB3F-1C49-8E5F-4CC2A391D4F9}" type="slidenum">
              <a:rPr lang="en-US" altLang="en-US" smtClean="0"/>
              <a:pPr/>
              <a:t>2</a:t>
            </a:fld>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905A8BA1-1465-5845-944E-F0BB20050E06}"/>
              </a:ext>
            </a:extLst>
          </p:cNvPr>
          <p:cNvSpPr txBox="1">
            <a:spLocks noChangeArrowheads="1"/>
          </p:cNvSpPr>
          <p:nvPr/>
        </p:nvSpPr>
        <p:spPr bwMode="auto">
          <a:xfrm>
            <a:off x="301107" y="131000"/>
            <a:ext cx="4282237" cy="11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endParaRPr lang="en-US" altLang="en-US" sz="1200">
              <a:latin typeface="Arial" panose="020B0604020202020204" pitchFamily="34" charset="0"/>
            </a:endParaRPr>
          </a:p>
        </p:txBody>
      </p:sp>
      <p:sp>
        <p:nvSpPr>
          <p:cNvPr id="4" name="Rectangle 165">
            <a:extLst>
              <a:ext uri="{FF2B5EF4-FFF2-40B4-BE49-F238E27FC236}">
                <a16:creationId xmlns:a16="http://schemas.microsoft.com/office/drawing/2014/main" id="{6D95441C-8322-6947-8250-6143B1478394}"/>
              </a:ext>
            </a:extLst>
          </p:cNvPr>
          <p:cNvSpPr>
            <a:spLocks noChangeArrowheads="1"/>
          </p:cNvSpPr>
          <p:nvPr/>
        </p:nvSpPr>
        <p:spPr bwMode="auto">
          <a:xfrm>
            <a:off x="30534" y="-34080"/>
            <a:ext cx="4440097" cy="689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200" b="1" u="sng" dirty="0">
                <a:latin typeface="Arial" panose="020B0604020202020204" pitchFamily="34" charset="0"/>
              </a:rPr>
              <a:t>INTRODUCTION</a:t>
            </a:r>
          </a:p>
          <a:p>
            <a:pPr algn="l" eaLnBrk="1" hangingPunct="1">
              <a:lnSpc>
                <a:spcPct val="150000"/>
              </a:lnSpc>
            </a:pPr>
            <a:r>
              <a:rPr lang="en-US" altLang="en-US" sz="1200" dirty="0">
                <a:latin typeface="Arial" panose="020B0604020202020204" pitchFamily="34" charset="0"/>
              </a:rPr>
              <a:t>AMA Optics g</a:t>
            </a:r>
            <a:r>
              <a:rPr lang="en-US" altLang="ja-JP" sz="1200" dirty="0">
                <a:latin typeface="Arial" panose="020B0604020202020204" pitchFamily="34" charset="0"/>
              </a:rPr>
              <a:t>lare testers measure car headlights and sunshine glare.  The main application of the glare testing is to demonstrate, document, and monitor disabling glare, information that can assist in timing of cataract surgery or capsulotomy.</a:t>
            </a:r>
          </a:p>
          <a:p>
            <a:pPr algn="l" eaLnBrk="1" hangingPunct="1">
              <a:lnSpc>
                <a:spcPct val="150000"/>
              </a:lnSpc>
            </a:pPr>
            <a:r>
              <a:rPr lang="en-US" altLang="en-US" sz="1200" b="1" u="sng" dirty="0">
                <a:latin typeface="Arial" panose="020B0604020202020204" pitchFamily="34" charset="0"/>
              </a:rPr>
              <a:t>Medicare Guideline for Timely Invention</a:t>
            </a:r>
            <a:endParaRPr lang="en-US" altLang="en-US" sz="1200" u="sng" dirty="0">
              <a:latin typeface="Arial" panose="020B0604020202020204" pitchFamily="34" charset="0"/>
            </a:endParaRPr>
          </a:p>
          <a:p>
            <a:pPr algn="l" eaLnBrk="1" hangingPunct="1">
              <a:lnSpc>
                <a:spcPct val="150000"/>
              </a:lnSpc>
            </a:pPr>
            <a:r>
              <a:rPr lang="ja-JP" altLang="en-US" sz="1200">
                <a:latin typeface="Arial" panose="020B0604020202020204" pitchFamily="34" charset="0"/>
              </a:rPr>
              <a:t>“</a:t>
            </a:r>
            <a:r>
              <a:rPr lang="en-US" altLang="ja-JP" sz="1200" dirty="0">
                <a:latin typeface="Arial" panose="020B0604020202020204" pitchFamily="34" charset="0"/>
              </a:rPr>
              <a:t>Coverage for cataract extraction is indicated if there is a glare component, glare testing which reduces visual acuity to less than 20/40.</a:t>
            </a:r>
            <a:r>
              <a:rPr lang="ja-JP" altLang="en-US" sz="1200">
                <a:latin typeface="Arial" panose="020B0604020202020204" pitchFamily="34" charset="0"/>
              </a:rPr>
              <a:t>”</a:t>
            </a:r>
            <a:r>
              <a:rPr lang="en-US" altLang="ja-JP" sz="1200" dirty="0">
                <a:latin typeface="Arial" panose="020B0604020202020204" pitchFamily="34" charset="0"/>
              </a:rPr>
              <a:t>  Check with your insurance provider for specifics rules in your region.</a:t>
            </a:r>
          </a:p>
          <a:p>
            <a:pPr algn="l" eaLnBrk="1" hangingPunct="1">
              <a:lnSpc>
                <a:spcPct val="150000"/>
              </a:lnSpc>
            </a:pPr>
            <a:r>
              <a:rPr lang="en-US" altLang="en-US" sz="1200" b="1" i="1" u="sng" dirty="0">
                <a:latin typeface="Arial" panose="020B0604020202020204" pitchFamily="34" charset="0"/>
              </a:rPr>
              <a:t>AMA Optics, Inc. Glare Testers</a:t>
            </a:r>
          </a:p>
          <a:p>
            <a:pPr algn="l" eaLnBrk="1" hangingPunct="1">
              <a:lnSpc>
                <a:spcPct val="150000"/>
              </a:lnSpc>
              <a:buFontTx/>
              <a:buAutoNum type="arabicPeriod"/>
            </a:pPr>
            <a:r>
              <a:rPr lang="en-US" altLang="en-US" sz="1200" b="1" dirty="0">
                <a:latin typeface="Arial" panose="020B0604020202020204" pitchFamily="34" charset="0"/>
              </a:rPr>
              <a:t>BAM Flood</a:t>
            </a:r>
            <a:r>
              <a:rPr lang="en-US" altLang="en-US" sz="1200" b="1" dirty="0">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a:t>
            </a:r>
            <a:r>
              <a:rPr lang="en-US" altLang="en-US" sz="1200" i="1" dirty="0">
                <a:latin typeface="Arial" panose="020B0604020202020204" pitchFamily="34" charset="0"/>
              </a:rPr>
              <a:t>Floodlight Acuity Meter)</a:t>
            </a:r>
          </a:p>
          <a:p>
            <a:pPr algn="l" eaLnBrk="1" hangingPunct="1">
              <a:lnSpc>
                <a:spcPct val="150000"/>
              </a:lnSpc>
            </a:pPr>
            <a:r>
              <a:rPr lang="en-US" altLang="en-US" sz="1200" dirty="0">
                <a:latin typeface="Arial" panose="020B0604020202020204" pitchFamily="34" charset="0"/>
              </a:rPr>
              <a:t>   Mimics sunshine streaming through a picture window</a:t>
            </a:r>
          </a:p>
          <a:p>
            <a:pPr algn="l" eaLnBrk="1" hangingPunct="1">
              <a:lnSpc>
                <a:spcPct val="150000"/>
              </a:lnSpc>
            </a:pPr>
            <a:r>
              <a:rPr lang="en-US" altLang="en-US" sz="1200" dirty="0">
                <a:latin typeface="Arial" panose="020B0604020202020204" pitchFamily="34" charset="0"/>
              </a:rPr>
              <a:t>2. </a:t>
            </a:r>
            <a:r>
              <a:rPr lang="en-US" altLang="en-US" sz="1200" b="1" dirty="0">
                <a:latin typeface="Arial" panose="020B0604020202020204" pitchFamily="34" charset="0"/>
              </a:rPr>
              <a:t>BAM Spot™ </a:t>
            </a:r>
            <a:r>
              <a:rPr lang="en-US" altLang="en-US" sz="1200" dirty="0">
                <a:latin typeface="Arial" panose="020B0604020202020204" pitchFamily="34" charset="0"/>
              </a:rPr>
              <a:t>(Spotlight Acuity Meter)</a:t>
            </a:r>
          </a:p>
          <a:p>
            <a:pPr algn="l" eaLnBrk="1" hangingPunct="1">
              <a:lnSpc>
                <a:spcPct val="150000"/>
              </a:lnSpc>
            </a:pPr>
            <a:r>
              <a:rPr lang="en-US" altLang="en-US" sz="1200" dirty="0">
                <a:latin typeface="Arial" panose="020B0604020202020204" pitchFamily="34" charset="0"/>
              </a:rPr>
              <a:t>   Mimics car headlights, aka “ High-Beamer™</a:t>
            </a:r>
            <a:r>
              <a:rPr lang="en-US" altLang="en-US" sz="1200" b="1" dirty="0">
                <a:latin typeface="Arial" panose="020B0604020202020204" pitchFamily="34" charset="0"/>
              </a:rPr>
              <a:t>”</a:t>
            </a:r>
            <a:br>
              <a:rPr lang="en-US" altLang="ja-JP" sz="1200" dirty="0">
                <a:latin typeface="Arial" panose="020B0604020202020204" pitchFamily="34" charset="0"/>
              </a:rPr>
            </a:br>
            <a:r>
              <a:rPr lang="en-US" altLang="ja-JP" sz="1200" b="1" i="1" u="sng" dirty="0">
                <a:latin typeface="Arial" panose="020B0604020202020204" pitchFamily="34" charset="0"/>
              </a:rPr>
              <a:t>Why test for Glare?</a:t>
            </a:r>
            <a:r>
              <a:rPr lang="en-US" altLang="ja-JP" sz="1200" b="1" i="1" dirty="0">
                <a:latin typeface="Arial" panose="020B0604020202020204" pitchFamily="34" charset="0"/>
              </a:rPr>
              <a:t>   </a:t>
            </a:r>
            <a:r>
              <a:rPr lang="en-US" altLang="ja-JP" sz="1200" b="1" i="1" u="sng" dirty="0">
                <a:latin typeface="Arial" panose="020B0604020202020204" pitchFamily="34" charset="0"/>
              </a:rPr>
              <a:t>How do the testers work?</a:t>
            </a:r>
          </a:p>
          <a:p>
            <a:pPr algn="l" eaLnBrk="1" hangingPunct="1">
              <a:lnSpc>
                <a:spcPct val="150000"/>
              </a:lnSpc>
            </a:pPr>
            <a:r>
              <a:rPr lang="en-US" altLang="en-US" sz="1200" dirty="0">
                <a:latin typeface="Arial" panose="020B0604020202020204" pitchFamily="34" charset="0"/>
              </a:rPr>
              <a:t>Glare can be very dangerous and disabling for those having cataract, posterior capsular opacity, or corneal opacities.  In most cases early cataract surgery or capsulotomy cures the problem.  The most common glare complaint is the fear of having an accident at night due of the blinding glare from on-coming automobiles.  Accidents occur because pedestrians, animals or cars in-front or on the-side-of-the-road are invisible due to blinding glare from car headlights.</a:t>
            </a:r>
            <a:endParaRPr lang="en-US" altLang="en-US" sz="1200" dirty="0"/>
          </a:p>
        </p:txBody>
      </p:sp>
      <p:sp>
        <p:nvSpPr>
          <p:cNvPr id="9" name="TextBox 8">
            <a:extLst>
              <a:ext uri="{FF2B5EF4-FFF2-40B4-BE49-F238E27FC236}">
                <a16:creationId xmlns:a16="http://schemas.microsoft.com/office/drawing/2014/main" id="{0408367F-04D6-6C4C-A56F-79679C469EC2}"/>
              </a:ext>
            </a:extLst>
          </p:cNvPr>
          <p:cNvSpPr txBox="1"/>
          <p:nvPr/>
        </p:nvSpPr>
        <p:spPr bwMode="auto">
          <a:xfrm>
            <a:off x="4741204" y="131000"/>
            <a:ext cx="4450716" cy="6429068"/>
          </a:xfrm>
          <a:prstGeom prst="rect">
            <a:avLst/>
          </a:prstGeom>
          <a:noFill/>
        </p:spPr>
        <p:txBody>
          <a:bodyPr wrap="squar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lnSpc>
                <a:spcPct val="150000"/>
              </a:lnSpc>
            </a:pPr>
            <a:r>
              <a:rPr lang="en-US" altLang="en-US" sz="1200" dirty="0">
                <a:latin typeface="Arial" panose="020B0604020202020204" pitchFamily="34" charset="0"/>
              </a:rPr>
              <a:t>If a glare standard was established for driver’s license,  nighttime accidents would certainly be reduced.</a:t>
            </a:r>
          </a:p>
          <a:p>
            <a:pPr algn="l" eaLnBrk="1" hangingPunct="1">
              <a:lnSpc>
                <a:spcPct val="150000"/>
              </a:lnSpc>
            </a:pPr>
            <a:r>
              <a:rPr lang="en-US" altLang="en-US" sz="1200" dirty="0">
                <a:latin typeface="Arial" panose="020B0604020202020204" pitchFamily="34" charset="0"/>
              </a:rPr>
              <a:t>    Bright sunshine is another common source of glare complaints.  Sunshine streaming through the window can be annoying during work or social situations.</a:t>
            </a:r>
          </a:p>
          <a:p>
            <a:pPr algn="l" eaLnBrk="1" hangingPunct="1">
              <a:lnSpc>
                <a:spcPct val="150000"/>
              </a:lnSpc>
            </a:pPr>
            <a:r>
              <a:rPr lang="en-US" altLang="en-US" sz="1200" dirty="0">
                <a:latin typeface="Arial" panose="020B0604020202020204" pitchFamily="34" charset="0"/>
              </a:rPr>
              <a:t>    Key to diagnosing the presence and documenting the severity of disabling glare is Glare Testing.  AMA Optics markets two Hand-Held glare testers, the BAM Flood™ and the BAM Spot™.  The BAM Flood™ generates floodlight glare and the BAM Spot™ generates spotlight glare. </a:t>
            </a:r>
          </a:p>
          <a:p>
            <a:pPr algn="l" eaLnBrk="1" hangingPunct="1">
              <a:lnSpc>
                <a:spcPct val="150000"/>
              </a:lnSpc>
            </a:pPr>
            <a:r>
              <a:rPr lang="en-US" altLang="en-US" sz="1200" dirty="0">
                <a:latin typeface="Arial" panose="020B0604020202020204" pitchFamily="34" charset="0"/>
              </a:rPr>
              <a:t>     The principle behind both the BAM Flood™ and the BAM Spot™ is similar:  In a light scattering medium, the brighter the light the more the light scatters and the more visual acuity degrades.  In an eye with no disease and no light scatter, glare testing does not significantly reduce vision.  However, in an eye with light scattering cataract, posterior capsule, or corneal disease even a slight increase in brightness can cause drastic vision loss.  The test is simple: (1) test the Snellen acuity under normal lighting, (2) test the Snellen acuity while viewing through the glare tester, and (3) compare the results.  In USA, when glare testing reduced the vision to less than 20/40, glare is considered significant, and generally qualifies for cataract surgery.</a:t>
            </a:r>
          </a:p>
        </p:txBody>
      </p:sp>
      <p:sp>
        <p:nvSpPr>
          <p:cNvPr id="11" name="Slide Number Placeholder 10">
            <a:extLst>
              <a:ext uri="{FF2B5EF4-FFF2-40B4-BE49-F238E27FC236}">
                <a16:creationId xmlns:a16="http://schemas.microsoft.com/office/drawing/2014/main" id="{98755CBF-05F2-8F4F-9179-4FAE60D5D975}"/>
              </a:ext>
            </a:extLst>
          </p:cNvPr>
          <p:cNvSpPr>
            <a:spLocks noGrp="1"/>
          </p:cNvSpPr>
          <p:nvPr>
            <p:ph type="sldNum" sz="quarter" idx="12"/>
          </p:nvPr>
        </p:nvSpPr>
        <p:spPr/>
        <p:txBody>
          <a:bodyPr/>
          <a:lstStyle/>
          <a:p>
            <a:fld id="{AFE34EA7-BB3F-1C49-8E5F-4CC2A391D4F9}" type="slidenum">
              <a:rPr lang="en-US" altLang="en-US" smtClean="0"/>
              <a:pPr/>
              <a:t>3</a:t>
            </a:fld>
            <a:endParaRPr lang="en-US" altLang="en-US"/>
          </a:p>
        </p:txBody>
      </p:sp>
    </p:spTree>
    <p:extLst>
      <p:ext uri="{BB962C8B-B14F-4D97-AF65-F5344CB8AC3E}">
        <p14:creationId xmlns:p14="http://schemas.microsoft.com/office/powerpoint/2010/main" val="9647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8DAE233-F5EE-A847-82E0-BBEF9F0AEDEE}"/>
              </a:ext>
            </a:extLst>
          </p:cNvPr>
          <p:cNvSpPr txBox="1"/>
          <p:nvPr/>
        </p:nvSpPr>
        <p:spPr bwMode="auto">
          <a:xfrm>
            <a:off x="102487" y="44348"/>
            <a:ext cx="4098925" cy="6832640"/>
          </a:xfrm>
          <a:prstGeom prst="rect">
            <a:avLst/>
          </a:prstGeom>
          <a:noFill/>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lnSpc>
                <a:spcPct val="150000"/>
              </a:lnSpc>
            </a:pPr>
            <a:r>
              <a:rPr lang="en-US" altLang="en-US" sz="1200" dirty="0">
                <a:latin typeface="Arial" panose="020B0604020202020204" pitchFamily="34" charset="0"/>
              </a:rPr>
              <a:t>     The BAM Flood™ displays a uniform bright field of light produced by a single LED bulb illuminating a white reflective bowl.  The BAM has three brightness settings (Low, Medium, High) controlled by a single push-button IQ switch. </a:t>
            </a:r>
          </a:p>
          <a:p>
            <a:pPr algn="l" eaLnBrk="1" hangingPunct="1">
              <a:lnSpc>
                <a:spcPct val="150000"/>
              </a:lnSpc>
            </a:pPr>
            <a:r>
              <a:rPr lang="en-US" altLang="en-US" sz="1200" dirty="0">
                <a:latin typeface="Arial" panose="020B0604020202020204" pitchFamily="34" charset="0"/>
              </a:rPr>
              <a:t>The BAM Spot ™ (High-Beamer™) displays two lights, one on either side of the line of sight that mimics on-coming headlight.  The lights are two side-side 2 mm LED bulbs.  A potentiometer with a digital readout allows dial-in precise illumination anywhere on the scale of Low to High brightness.  The chart on page 5 shows the linear relationship between voltage and brightness (kLUX).</a:t>
            </a:r>
          </a:p>
          <a:p>
            <a:pPr algn="l" eaLnBrk="1" hangingPunct="1">
              <a:lnSpc>
                <a:spcPct val="150000"/>
              </a:lnSpc>
            </a:pPr>
            <a:r>
              <a:rPr lang="en-US" altLang="en-US" sz="1200" dirty="0">
                <a:latin typeface="Arial" panose="020B0604020202020204" pitchFamily="34" charset="0"/>
              </a:rPr>
              <a:t>     Both the BAM Flood™ and BAM Spot™ are effective, lightweight, easy to use Glare Testers where the BAM Flood™ mimics floodlight glare and the BAM Spot™ mimics spotlight glare or headlights of an automobile.</a:t>
            </a:r>
          </a:p>
          <a:p>
            <a:pPr algn="l" eaLnBrk="1" hangingPunct="1">
              <a:lnSpc>
                <a:spcPct val="150000"/>
              </a:lnSpc>
            </a:pPr>
            <a:endParaRPr lang="en-US" altLang="en-US" sz="1200" dirty="0">
              <a:latin typeface="Arial" panose="020B0604020202020204" pitchFamily="34" charset="0"/>
            </a:endParaRPr>
          </a:p>
          <a:p>
            <a:pPr algn="l" eaLnBrk="1" hangingPunct="1">
              <a:lnSpc>
                <a:spcPct val="150000"/>
              </a:lnSpc>
            </a:pPr>
            <a:r>
              <a:rPr lang="en-US" altLang="en-US" sz="1200" b="1" u="sng" dirty="0">
                <a:latin typeface="Arial" panose="020B0604020202020204" pitchFamily="34" charset="0"/>
                <a:sym typeface="Symbol" pitchFamily="2" charset="2"/>
              </a:rPr>
              <a:t>GLARE TEST</a:t>
            </a:r>
          </a:p>
          <a:p>
            <a:pPr algn="l" eaLnBrk="1" hangingPunct="1">
              <a:lnSpc>
                <a:spcPct val="150000"/>
              </a:lnSpc>
            </a:pPr>
            <a:r>
              <a:rPr lang="en-US" altLang="en-US" sz="1200" dirty="0">
                <a:latin typeface="Arial" panose="020B0604020202020204" pitchFamily="34" charset="0"/>
                <a:sym typeface="Symbol" pitchFamily="2" charset="2"/>
              </a:rPr>
              <a:t>     An illumination source can adversely reduce visual acuity by degrading image resolution when a light scattering eye condition exists. The adverse effect of glare on visual acuity is measured with the BAM Flood™ and BAM Spot™.</a:t>
            </a:r>
            <a:endParaRPr lang="en-US" altLang="en-US" sz="1200" dirty="0">
              <a:latin typeface="Arial" panose="020B0604020202020204" pitchFamily="34" charset="0"/>
            </a:endParaRPr>
          </a:p>
          <a:p>
            <a:pPr algn="l" eaLnBrk="1" hangingPunct="1"/>
            <a:endParaRPr lang="en-US" altLang="en-US" sz="1200" dirty="0"/>
          </a:p>
          <a:p>
            <a:pPr eaLnBrk="1" hangingPunct="1"/>
            <a:endParaRPr lang="en-US" altLang="en-US" sz="1200" dirty="0"/>
          </a:p>
        </p:txBody>
      </p:sp>
      <p:grpSp>
        <p:nvGrpSpPr>
          <p:cNvPr id="4" name="Group 3">
            <a:extLst>
              <a:ext uri="{FF2B5EF4-FFF2-40B4-BE49-F238E27FC236}">
                <a16:creationId xmlns:a16="http://schemas.microsoft.com/office/drawing/2014/main" id="{17EB724F-C891-CA4A-BC6A-BE95927381F2}"/>
              </a:ext>
            </a:extLst>
          </p:cNvPr>
          <p:cNvGrpSpPr/>
          <p:nvPr/>
        </p:nvGrpSpPr>
        <p:grpSpPr>
          <a:xfrm>
            <a:off x="4865688" y="74468"/>
            <a:ext cx="4278312" cy="6706067"/>
            <a:chOff x="4865688" y="74468"/>
            <a:chExt cx="4278312" cy="6706067"/>
          </a:xfrm>
        </p:grpSpPr>
        <p:sp>
          <p:nvSpPr>
            <p:cNvPr id="18" name="Text Box 1008">
              <a:extLst>
                <a:ext uri="{FF2B5EF4-FFF2-40B4-BE49-F238E27FC236}">
                  <a16:creationId xmlns:a16="http://schemas.microsoft.com/office/drawing/2014/main" id="{625FF495-4D4B-EC4A-9CF4-52DBF78B99AD}"/>
                </a:ext>
              </a:extLst>
            </p:cNvPr>
            <p:cNvSpPr txBox="1">
              <a:spLocks noChangeArrowheads="1"/>
            </p:cNvSpPr>
            <p:nvPr/>
          </p:nvSpPr>
          <p:spPr bwMode="auto">
            <a:xfrm>
              <a:off x="4891844" y="74468"/>
              <a:ext cx="3946525" cy="6706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lnSpc>
                  <a:spcPct val="150000"/>
                </a:lnSpc>
              </a:pPr>
              <a:r>
                <a:rPr lang="en-US" altLang="en-US" sz="1200" b="1" dirty="0">
                  <a:latin typeface="Arial" panose="020B0604020202020204" pitchFamily="34" charset="0"/>
                  <a:sym typeface="Symbol" pitchFamily="2" charset="2"/>
                </a:rPr>
                <a:t>Conditions causing glare:</a:t>
              </a:r>
              <a:br>
                <a:rPr lang="en-US" altLang="en-US" sz="1200" dirty="0">
                  <a:latin typeface="Arial" panose="020B0604020202020204" pitchFamily="34" charset="0"/>
                  <a:sym typeface="Symbol" pitchFamily="2" charset="2"/>
                </a:rPr>
              </a:br>
              <a:r>
                <a:rPr lang="en-US" altLang="en-US" sz="1200" dirty="0">
                  <a:latin typeface="Arial" panose="020B0604020202020204" pitchFamily="34" charset="0"/>
                  <a:sym typeface="Symbol" pitchFamily="2" charset="2"/>
                </a:rPr>
                <a:t> Corneal opacities or corneal edema</a:t>
              </a:r>
              <a:br>
                <a:rPr lang="en-US" altLang="en-US" sz="1200" dirty="0">
                  <a:latin typeface="Arial" panose="020B0604020202020204" pitchFamily="34" charset="0"/>
                  <a:sym typeface="Symbol" pitchFamily="2" charset="2"/>
                </a:rPr>
              </a:br>
              <a:r>
                <a:rPr lang="en-US" altLang="en-US" sz="1200" dirty="0">
                  <a:latin typeface="Arial" panose="020B0604020202020204" pitchFamily="34" charset="0"/>
                  <a:sym typeface="Symbol" pitchFamily="2" charset="2"/>
                </a:rPr>
                <a:t> Cataract</a:t>
              </a:r>
            </a:p>
            <a:p>
              <a:pPr algn="l" eaLnBrk="1" hangingPunct="1">
                <a:lnSpc>
                  <a:spcPct val="150000"/>
                </a:lnSpc>
                <a:buFont typeface="Symbol" pitchFamily="2" charset="2"/>
                <a:buChar char="¨"/>
              </a:pPr>
              <a:r>
                <a:rPr lang="en-US" altLang="en-US" sz="1200" dirty="0">
                  <a:latin typeface="Arial" panose="020B0604020202020204" pitchFamily="34" charset="0"/>
                  <a:sym typeface="Symbol" pitchFamily="2" charset="2"/>
                </a:rPr>
                <a:t> Clouding of the posterior lens capsule</a:t>
              </a:r>
            </a:p>
            <a:p>
              <a:pPr algn="l" eaLnBrk="1" hangingPunct="1">
                <a:lnSpc>
                  <a:spcPct val="150000"/>
                </a:lnSpc>
                <a:buFont typeface="Symbol" pitchFamily="2" charset="2"/>
                <a:buChar char="¨"/>
              </a:pPr>
              <a:r>
                <a:rPr lang="en-US" altLang="en-US" sz="1200" dirty="0">
                  <a:latin typeface="Arial" panose="020B0604020202020204" pitchFamily="34" charset="0"/>
                  <a:sym typeface="Symbol" pitchFamily="2" charset="2"/>
                </a:rPr>
                <a:t> Opacities in the vitreous</a:t>
              </a:r>
              <a:br>
                <a:rPr lang="en-US" altLang="en-US" sz="1200" dirty="0">
                  <a:latin typeface="Arial" panose="020B0604020202020204" pitchFamily="34" charset="0"/>
                  <a:sym typeface="Symbol" pitchFamily="2" charset="2"/>
                </a:rPr>
              </a:br>
              <a:r>
                <a:rPr lang="en-US" altLang="en-US" sz="1200" dirty="0">
                  <a:latin typeface="Arial" panose="020B0604020202020204" pitchFamily="34" charset="0"/>
                  <a:sym typeface="Symbol" pitchFamily="2" charset="2"/>
                </a:rPr>
                <a:t> Scratched or dirty glasses or contact lenses</a:t>
              </a:r>
            </a:p>
            <a:p>
              <a:pPr algn="l" eaLnBrk="1" hangingPunct="1">
                <a:lnSpc>
                  <a:spcPct val="150000"/>
                </a:lnSpc>
              </a:pPr>
              <a:r>
                <a:rPr lang="en-US" altLang="en-US" sz="1200" b="1" dirty="0">
                  <a:latin typeface="Arial" panose="020B0604020202020204" pitchFamily="34" charset="0"/>
                  <a:sym typeface="Symbol" pitchFamily="2" charset="2"/>
                </a:rPr>
                <a:t>Brightness Setting: BAM Spot™</a:t>
              </a:r>
            </a:p>
            <a:p>
              <a:pPr algn="l" eaLnBrk="1" hangingPunct="1">
                <a:lnSpc>
                  <a:spcPct val="150000"/>
                </a:lnSpc>
              </a:pPr>
              <a:r>
                <a:rPr lang="en-US" altLang="en-US" sz="1200" dirty="0">
                  <a:latin typeface="Arial" panose="020B0604020202020204" pitchFamily="34" charset="0"/>
                  <a:sym typeface="Symbol" pitchFamily="2" charset="2"/>
                </a:rPr>
                <a:t>Brightness level is adjustable using a potentiometer switch with 1, 2, or 3 levels or infinite levels while observing the digital voltmeter reading.  A linear relationship exists between voltage and brightness in LUX. </a:t>
              </a:r>
            </a:p>
            <a:p>
              <a:pPr algn="l" eaLnBrk="1" hangingPunct="1">
                <a:lnSpc>
                  <a:spcPct val="150000"/>
                </a:lnSpc>
              </a:pPr>
              <a:r>
                <a:rPr lang="en-US" altLang="en-US" sz="1200" b="1" dirty="0">
                  <a:latin typeface="Arial" panose="020B0604020202020204" pitchFamily="34" charset="0"/>
                  <a:sym typeface="Symbol" pitchFamily="2" charset="2"/>
                </a:rPr>
                <a:t>Brightness Setting: BAM Flood™</a:t>
              </a:r>
            </a:p>
            <a:p>
              <a:pPr algn="l" eaLnBrk="1" hangingPunct="1">
                <a:lnSpc>
                  <a:spcPct val="150000"/>
                </a:lnSpc>
              </a:pPr>
              <a:endParaRPr lang="en-US" altLang="en-US" sz="1200" dirty="0">
                <a:latin typeface="Arial" panose="020B0604020202020204" pitchFamily="34" charset="0"/>
                <a:sym typeface="Symbol" pitchFamily="2" charset="2"/>
              </a:endParaRPr>
            </a:p>
            <a:p>
              <a:pPr algn="l" eaLnBrk="1" hangingPunct="1">
                <a:lnSpc>
                  <a:spcPct val="150000"/>
                </a:lnSpc>
              </a:pPr>
              <a:endParaRPr lang="en-US" altLang="en-US" sz="1200" b="1" dirty="0">
                <a:latin typeface="Arial" panose="020B0604020202020204" pitchFamily="34" charset="0"/>
                <a:sym typeface="Symbol" pitchFamily="2" charset="2"/>
              </a:endParaRPr>
            </a:p>
            <a:p>
              <a:pPr algn="l" eaLnBrk="1" hangingPunct="1">
                <a:lnSpc>
                  <a:spcPct val="150000"/>
                </a:lnSpc>
              </a:pPr>
              <a:endParaRPr lang="en-US" altLang="en-US" sz="1200" dirty="0">
                <a:latin typeface="Arial" panose="020B0604020202020204" pitchFamily="34" charset="0"/>
                <a:sym typeface="Symbol" pitchFamily="2" charset="2"/>
              </a:endParaRPr>
            </a:p>
            <a:p>
              <a:pPr algn="l" eaLnBrk="1" hangingPunct="1">
                <a:lnSpc>
                  <a:spcPct val="150000"/>
                </a:lnSpc>
              </a:pPr>
              <a:endParaRPr lang="en-US" altLang="en-US" sz="1200" dirty="0">
                <a:latin typeface="Arial" panose="020B0604020202020204" pitchFamily="34" charset="0"/>
                <a:sym typeface="Symbol" pitchFamily="2" charset="2"/>
              </a:endParaRPr>
            </a:p>
            <a:p>
              <a:pPr algn="l" eaLnBrk="1" hangingPunct="1">
                <a:lnSpc>
                  <a:spcPct val="150000"/>
                </a:lnSpc>
              </a:pPr>
              <a:endParaRPr lang="en-US" altLang="en-US" sz="1200" dirty="0">
                <a:latin typeface="Arial" panose="020B0604020202020204" pitchFamily="34" charset="0"/>
                <a:sym typeface="Symbol" pitchFamily="2" charset="2"/>
              </a:endParaRPr>
            </a:p>
            <a:p>
              <a:pPr algn="l" eaLnBrk="1" hangingPunct="1">
                <a:lnSpc>
                  <a:spcPct val="150000"/>
                </a:lnSpc>
              </a:pPr>
              <a:endParaRPr lang="en-US" altLang="en-US" sz="1200" dirty="0">
                <a:latin typeface="Arial" panose="020B0604020202020204" pitchFamily="34" charset="0"/>
                <a:sym typeface="Symbol" pitchFamily="2" charset="2"/>
              </a:endParaRPr>
            </a:p>
            <a:p>
              <a:pPr algn="l" eaLnBrk="1" hangingPunct="1">
                <a:lnSpc>
                  <a:spcPct val="150000"/>
                </a:lnSpc>
              </a:pPr>
              <a:endParaRPr lang="en-US" altLang="en-US" sz="1200" dirty="0">
                <a:latin typeface="Arial" panose="020B0604020202020204" pitchFamily="34" charset="0"/>
                <a:sym typeface="Symbol" pitchFamily="2" charset="2"/>
              </a:endParaRPr>
            </a:p>
            <a:p>
              <a:pPr algn="l" eaLnBrk="1" hangingPunct="1">
                <a:lnSpc>
                  <a:spcPct val="150000"/>
                </a:lnSpc>
              </a:pPr>
              <a:endParaRPr lang="en-US" altLang="en-US" sz="1200" dirty="0">
                <a:latin typeface="Arial" panose="020B0604020202020204" pitchFamily="34" charset="0"/>
                <a:sym typeface="Symbol" pitchFamily="2" charset="2"/>
              </a:endParaRPr>
            </a:p>
            <a:p>
              <a:pPr algn="l" eaLnBrk="1" hangingPunct="1">
                <a:lnSpc>
                  <a:spcPct val="150000"/>
                </a:lnSpc>
              </a:pPr>
              <a:endParaRPr lang="en-US" altLang="en-US" sz="1200" dirty="0">
                <a:latin typeface="Arial" panose="020B0604020202020204" pitchFamily="34" charset="0"/>
                <a:sym typeface="Symbol" pitchFamily="2" charset="2"/>
              </a:endParaRPr>
            </a:p>
            <a:p>
              <a:pPr algn="l" eaLnBrk="1" hangingPunct="1">
                <a:lnSpc>
                  <a:spcPct val="150000"/>
                </a:lnSpc>
              </a:pPr>
              <a:endParaRPr lang="en-US" altLang="en-US" sz="1200" dirty="0">
                <a:latin typeface="Arial" panose="020B0604020202020204" pitchFamily="34" charset="0"/>
                <a:sym typeface="Symbol" pitchFamily="2" charset="2"/>
              </a:endParaRPr>
            </a:p>
            <a:p>
              <a:pPr algn="l" eaLnBrk="1" hangingPunct="1">
                <a:lnSpc>
                  <a:spcPct val="150000"/>
                </a:lnSpc>
              </a:pPr>
              <a:endParaRPr lang="en-US" altLang="en-US" sz="1200" dirty="0">
                <a:latin typeface="Arial" panose="020B0604020202020204" pitchFamily="34" charset="0"/>
              </a:endParaRPr>
            </a:p>
          </p:txBody>
        </p:sp>
        <p:pic>
          <p:nvPicPr>
            <p:cNvPr id="19" name="Picture 707">
              <a:extLst>
                <a:ext uri="{FF2B5EF4-FFF2-40B4-BE49-F238E27FC236}">
                  <a16:creationId xmlns:a16="http://schemas.microsoft.com/office/drawing/2014/main" id="{8CA3EBD0-2238-9241-A190-A5DCFA4E53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05"/>
            <a:stretch/>
          </p:blipFill>
          <p:spPr bwMode="auto">
            <a:xfrm>
              <a:off x="4865688" y="3838651"/>
              <a:ext cx="4278312" cy="25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646D86EB-8E18-6F4B-A8DC-F62FF5E57E09}"/>
              </a:ext>
            </a:extLst>
          </p:cNvPr>
          <p:cNvSpPr>
            <a:spLocks noGrp="1"/>
          </p:cNvSpPr>
          <p:nvPr>
            <p:ph type="sldNum" sz="quarter" idx="12"/>
          </p:nvPr>
        </p:nvSpPr>
        <p:spPr/>
        <p:txBody>
          <a:bodyPr/>
          <a:lstStyle/>
          <a:p>
            <a:fld id="{AFE34EA7-BB3F-1C49-8E5F-4CC2A391D4F9}" type="slidenum">
              <a:rPr lang="en-US" altLang="en-US" smtClean="0"/>
              <a:pPr/>
              <a:t>4</a:t>
            </a:fld>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2DBD97-2ABF-894B-87B4-5F9DC1C9FF23}"/>
              </a:ext>
            </a:extLst>
          </p:cNvPr>
          <p:cNvGrpSpPr/>
          <p:nvPr/>
        </p:nvGrpSpPr>
        <p:grpSpPr>
          <a:xfrm>
            <a:off x="5164923" y="425075"/>
            <a:ext cx="3979077" cy="5542724"/>
            <a:chOff x="5164923" y="425075"/>
            <a:chExt cx="3979077" cy="5542724"/>
          </a:xfrm>
        </p:grpSpPr>
        <p:sp>
          <p:nvSpPr>
            <p:cNvPr id="23560" name="TextBox 4">
              <a:extLst>
                <a:ext uri="{FF2B5EF4-FFF2-40B4-BE49-F238E27FC236}">
                  <a16:creationId xmlns:a16="http://schemas.microsoft.com/office/drawing/2014/main" id="{DEB5B6F2-E667-7A4E-834C-D05063223F60}"/>
                </a:ext>
              </a:extLst>
            </p:cNvPr>
            <p:cNvSpPr txBox="1">
              <a:spLocks noChangeArrowheads="1"/>
            </p:cNvSpPr>
            <p:nvPr/>
          </p:nvSpPr>
          <p:spPr bwMode="auto">
            <a:xfrm>
              <a:off x="5315989" y="5136802"/>
              <a:ext cx="3828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200" dirty="0"/>
                <a:t>Linear relationship exists between Volts and LUX.</a:t>
              </a:r>
            </a:p>
            <a:p>
              <a:pPr algn="l" eaLnBrk="1" hangingPunct="1"/>
              <a:endParaRPr lang="en-US" altLang="en-US" sz="1200" dirty="0"/>
            </a:p>
            <a:p>
              <a:pPr algn="l" eaLnBrk="1" hangingPunct="1"/>
              <a:r>
                <a:rPr lang="en-US" altLang="en-US" sz="1200" dirty="0"/>
                <a:t>The formula, kLUX  = (0.217 x VOLTS) </a:t>
              </a:r>
              <a:r>
                <a:rPr lang="mr-IN" altLang="en-US" sz="1200" dirty="0"/>
                <a:t>–</a:t>
              </a:r>
              <a:r>
                <a:rPr lang="en-US" altLang="en-US" sz="1200" dirty="0"/>
                <a:t> 0.4756 conversion of volts to kLUX .</a:t>
              </a:r>
            </a:p>
          </p:txBody>
        </p:sp>
        <p:graphicFrame>
          <p:nvGraphicFramePr>
            <p:cNvPr id="12" name="Chart 11">
              <a:extLst>
                <a:ext uri="{FF2B5EF4-FFF2-40B4-BE49-F238E27FC236}">
                  <a16:creationId xmlns:a16="http://schemas.microsoft.com/office/drawing/2014/main" id="{D541D4A4-5F8C-674B-AA08-17228A10FFDE}"/>
                </a:ext>
              </a:extLst>
            </p:cNvPr>
            <p:cNvGraphicFramePr>
              <a:graphicFrameLocks/>
            </p:cNvGraphicFramePr>
            <p:nvPr>
              <p:extLst>
                <p:ext uri="{D42A27DB-BD31-4B8C-83A1-F6EECF244321}">
                  <p14:modId xmlns:p14="http://schemas.microsoft.com/office/powerpoint/2010/main" val="2599626144"/>
                </p:ext>
              </p:extLst>
            </p:nvPr>
          </p:nvGraphicFramePr>
          <p:xfrm>
            <a:off x="5549169" y="1178351"/>
            <a:ext cx="3361653" cy="3684803"/>
          </p:xfrm>
          <a:graphic>
            <a:graphicData uri="http://schemas.openxmlformats.org/drawingml/2006/chart">
              <c:chart xmlns:c="http://schemas.openxmlformats.org/drawingml/2006/chart" xmlns:r="http://schemas.openxmlformats.org/officeDocument/2006/relationships" r:id="rId3"/>
            </a:graphicData>
          </a:graphic>
        </p:graphicFrame>
        <p:sp>
          <p:nvSpPr>
            <p:cNvPr id="23564" name="TextBox 6">
              <a:extLst>
                <a:ext uri="{FF2B5EF4-FFF2-40B4-BE49-F238E27FC236}">
                  <a16:creationId xmlns:a16="http://schemas.microsoft.com/office/drawing/2014/main" id="{545FAC21-A3FB-0449-A16A-B9CFB9CE0706}"/>
                </a:ext>
              </a:extLst>
            </p:cNvPr>
            <p:cNvSpPr txBox="1">
              <a:spLocks noChangeArrowheads="1"/>
            </p:cNvSpPr>
            <p:nvPr/>
          </p:nvSpPr>
          <p:spPr bwMode="auto">
            <a:xfrm>
              <a:off x="6285089" y="3819095"/>
              <a:ext cx="2121906" cy="30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eaLnBrk="1" hangingPunct="1"/>
              <a:r>
                <a:rPr lang="en-US" altLang="en-US" sz="1400" dirty="0"/>
                <a:t>Low.</a:t>
              </a:r>
              <a:r>
                <a:rPr lang="is-IS" altLang="en-US" sz="1400" dirty="0"/>
                <a:t>… Medium......High</a:t>
              </a:r>
              <a:endParaRPr lang="en-US" altLang="en-US" sz="1400" dirty="0"/>
            </a:p>
          </p:txBody>
        </p:sp>
        <p:sp>
          <p:nvSpPr>
            <p:cNvPr id="2" name="TextBox 1">
              <a:extLst>
                <a:ext uri="{FF2B5EF4-FFF2-40B4-BE49-F238E27FC236}">
                  <a16:creationId xmlns:a16="http://schemas.microsoft.com/office/drawing/2014/main" id="{902BEDC0-D517-BA48-803C-36C936FBBFEF}"/>
                </a:ext>
              </a:extLst>
            </p:cNvPr>
            <p:cNvSpPr txBox="1"/>
            <p:nvPr/>
          </p:nvSpPr>
          <p:spPr>
            <a:xfrm>
              <a:off x="5164923" y="425075"/>
              <a:ext cx="3571668" cy="461665"/>
            </a:xfrm>
            <a:prstGeom prst="rect">
              <a:avLst/>
            </a:prstGeom>
            <a:noFill/>
          </p:spPr>
          <p:txBody>
            <a:bodyPr wrap="square" rtlCol="0">
              <a:spAutoFit/>
            </a:bodyPr>
            <a:lstStyle/>
            <a:p>
              <a:pPr algn="l"/>
              <a:r>
                <a:rPr lang="en-US" sz="1200" dirty="0"/>
                <a:t>BAM Spot™:  The power readout is in volts and related to brightness in LUX as shown below.</a:t>
              </a:r>
            </a:p>
          </p:txBody>
        </p:sp>
      </p:grpSp>
      <p:sp>
        <p:nvSpPr>
          <p:cNvPr id="10" name="TextBox 2">
            <a:extLst>
              <a:ext uri="{FF2B5EF4-FFF2-40B4-BE49-F238E27FC236}">
                <a16:creationId xmlns:a16="http://schemas.microsoft.com/office/drawing/2014/main" id="{2E609D44-B25F-3849-B289-0022A8F0673D}"/>
              </a:ext>
            </a:extLst>
          </p:cNvPr>
          <p:cNvSpPr txBox="1">
            <a:spLocks noChangeArrowheads="1"/>
          </p:cNvSpPr>
          <p:nvPr/>
        </p:nvSpPr>
        <p:spPr bwMode="auto">
          <a:xfrm>
            <a:off x="41" y="0"/>
            <a:ext cx="4571959" cy="670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lnSpc>
                <a:spcPct val="150000"/>
              </a:lnSpc>
            </a:pPr>
            <a:r>
              <a:rPr lang="en-US" altLang="en-US" sz="1200" b="1" dirty="0">
                <a:latin typeface="Arial" panose="020B0604020202020204" pitchFamily="34" charset="0"/>
              </a:rPr>
              <a:t>Vision Chart</a:t>
            </a:r>
            <a:br>
              <a:rPr lang="en-US" altLang="en-US" sz="1200" b="1" dirty="0">
                <a:latin typeface="Arial" panose="020B0604020202020204" pitchFamily="34" charset="0"/>
              </a:rPr>
            </a:br>
            <a:r>
              <a:rPr lang="en-US" altLang="en-US" sz="1200" dirty="0">
                <a:latin typeface="Arial" panose="020B0604020202020204" pitchFamily="34" charset="0"/>
              </a:rPr>
              <a:t>Any vision chart can be used but it is important that the chart luminance be of standard brightness, 85 cd/m</a:t>
            </a:r>
            <a:r>
              <a:rPr lang="en-US" altLang="en-US" sz="1200" baseline="30000" dirty="0">
                <a:latin typeface="Arial" panose="020B0604020202020204" pitchFamily="34" charset="0"/>
              </a:rPr>
              <a:t>2</a:t>
            </a:r>
            <a:r>
              <a:rPr lang="en-US" altLang="en-US" sz="1200" dirty="0">
                <a:latin typeface="Arial" panose="020B0604020202020204" pitchFamily="34" charset="0"/>
              </a:rPr>
              <a:t>.  </a:t>
            </a:r>
            <a:r>
              <a:rPr lang="en-US" altLang="en-US" sz="1200" u="sng" dirty="0">
                <a:latin typeface="Arial" panose="020B0604020202020204" pitchFamily="34" charset="0"/>
              </a:rPr>
              <a:t>A bright chart may give false negative glare testing results.  </a:t>
            </a:r>
            <a:endParaRPr lang="en-US" altLang="en-US" sz="1200" u="sng" dirty="0">
              <a:sym typeface="Symbol" pitchFamily="2" charset="2"/>
            </a:endParaRPr>
          </a:p>
          <a:p>
            <a:pPr algn="l" eaLnBrk="1" hangingPunct="1">
              <a:lnSpc>
                <a:spcPct val="150000"/>
              </a:lnSpc>
            </a:pPr>
            <a:r>
              <a:rPr lang="en-US" altLang="en-US" sz="1200" b="1" dirty="0">
                <a:sym typeface="Symbol" pitchFamily="2" charset="2"/>
              </a:rPr>
              <a:t>Glare Testing – preparations &amp; instructions</a:t>
            </a:r>
          </a:p>
          <a:p>
            <a:pPr algn="l" eaLnBrk="1" hangingPunct="1">
              <a:lnSpc>
                <a:spcPct val="150000"/>
              </a:lnSpc>
              <a:buFont typeface="Symbol" pitchFamily="2" charset="2"/>
              <a:buChar char="¨"/>
            </a:pPr>
            <a:r>
              <a:rPr lang="en-US" altLang="en-US" sz="1200" dirty="0">
                <a:sym typeface="Symbol" pitchFamily="2" charset="2"/>
              </a:rPr>
              <a:t>  Do not dilate the pupil prior to testing.</a:t>
            </a:r>
          </a:p>
          <a:p>
            <a:pPr algn="l" eaLnBrk="1" hangingPunct="1">
              <a:lnSpc>
                <a:spcPct val="150000"/>
              </a:lnSpc>
              <a:buFont typeface="Symbol" pitchFamily="2" charset="2"/>
              <a:buChar char="¨"/>
            </a:pPr>
            <a:r>
              <a:rPr lang="en-US" altLang="en-US" sz="1200" dirty="0">
                <a:sym typeface="Symbol" pitchFamily="2" charset="2"/>
              </a:rPr>
              <a:t>  Inspect the patient’</a:t>
            </a:r>
            <a:r>
              <a:rPr lang="en-US" altLang="ja-JP" sz="1200" dirty="0">
                <a:sym typeface="Symbol" pitchFamily="2" charset="2"/>
              </a:rPr>
              <a:t>s glasses or contact lenses for </a:t>
            </a:r>
            <a:br>
              <a:rPr lang="en-US" altLang="ja-JP" sz="1200" dirty="0">
                <a:sym typeface="Symbol" pitchFamily="2" charset="2"/>
              </a:rPr>
            </a:br>
            <a:r>
              <a:rPr lang="en-US" altLang="ja-JP" sz="1200" dirty="0">
                <a:sym typeface="Symbol" pitchFamily="2" charset="2"/>
              </a:rPr>
              <a:t>debris or scratches that could interfere with glare </a:t>
            </a:r>
            <a:br>
              <a:rPr lang="en-US" altLang="ja-JP" sz="1200" dirty="0">
                <a:sym typeface="Symbol" pitchFamily="2" charset="2"/>
              </a:rPr>
            </a:br>
            <a:r>
              <a:rPr lang="en-US" altLang="ja-JP" sz="1200" dirty="0">
                <a:sym typeface="Symbol" pitchFamily="2" charset="2"/>
              </a:rPr>
              <a:t>testing and give a false positive result..</a:t>
            </a:r>
            <a:br>
              <a:rPr lang="en-US" altLang="ja-JP" sz="1200" dirty="0">
                <a:sym typeface="Symbol" pitchFamily="2" charset="2"/>
              </a:rPr>
            </a:br>
            <a:r>
              <a:rPr lang="en-US" altLang="ja-JP" sz="1200" dirty="0">
                <a:sym typeface="Symbol" pitchFamily="2" charset="2"/>
              </a:rPr>
              <a:t>  Instruct the patient to hold the BAM Spot™ or BAM Flood ™ close to their eye, glasses or the Carrier Frames.</a:t>
            </a:r>
          </a:p>
          <a:p>
            <a:pPr algn="l" eaLnBrk="1" hangingPunct="1">
              <a:lnSpc>
                <a:spcPct val="150000"/>
              </a:lnSpc>
              <a:buFont typeface="Symbol" pitchFamily="2" charset="2"/>
              <a:buChar char="¨"/>
            </a:pPr>
            <a:r>
              <a:rPr lang="en-US" altLang="en-US" sz="1200" dirty="0">
                <a:sym typeface="Symbol" pitchFamily="2" charset="2"/>
              </a:rPr>
              <a:t>BAM Spot</a:t>
            </a:r>
            <a:r>
              <a:rPr lang="en-US" altLang="ja-JP" sz="1200" dirty="0">
                <a:sym typeface="Symbol" pitchFamily="2" charset="2"/>
              </a:rPr>
              <a:t> ™:  </a:t>
            </a:r>
            <a:r>
              <a:rPr lang="en-US" altLang="en-US" sz="1200" dirty="0">
                <a:sym typeface="Symbol" pitchFamily="2" charset="2"/>
              </a:rPr>
              <a:t>The Off-On switch is both momentary and latching, gentle pressure on the switch turns on the light for a momentary view, deep pressure (use the little finger) on the switch locks it ON.  Move the slider on top to change the brightness.</a:t>
            </a:r>
          </a:p>
          <a:p>
            <a:pPr algn="l" eaLnBrk="1" hangingPunct="1">
              <a:lnSpc>
                <a:spcPct val="150000"/>
              </a:lnSpc>
              <a:buFont typeface="Symbol" pitchFamily="2" charset="2"/>
              <a:buChar char="¨"/>
            </a:pPr>
            <a:r>
              <a:rPr lang="en-US" altLang="en-US" sz="1200" dirty="0">
                <a:sym typeface="Symbol" pitchFamily="2" charset="2"/>
              </a:rPr>
              <a:t>BAM Flood</a:t>
            </a:r>
            <a:r>
              <a:rPr lang="en-US" altLang="ja-JP" sz="1200" dirty="0">
                <a:sym typeface="Symbol" pitchFamily="2" charset="2"/>
              </a:rPr>
              <a:t> ™ : Press the IQ switch once for High, twice for Medium and three times for LOW</a:t>
            </a:r>
            <a:endParaRPr lang="en-US" altLang="en-US" sz="1200" dirty="0">
              <a:sym typeface="Symbol" pitchFamily="2" charset="2"/>
            </a:endParaRPr>
          </a:p>
          <a:p>
            <a:pPr algn="l" eaLnBrk="1" hangingPunct="1">
              <a:lnSpc>
                <a:spcPct val="150000"/>
              </a:lnSpc>
              <a:buFont typeface="Symbol" pitchFamily="2" charset="2"/>
              <a:buChar char="¨"/>
            </a:pPr>
            <a:r>
              <a:rPr lang="en-US" altLang="en-US" sz="1200" dirty="0">
                <a:latin typeface="Arial" panose="020B0604020202020204" pitchFamily="34" charset="0"/>
                <a:sym typeface="Symbol" pitchFamily="2" charset="2"/>
              </a:rPr>
              <a:t> Testing can be individualized.  One method is to set the vision chart to the 20/40 lines and start with the BAM on LOW.  Increase the brightness until the patient is unable to read the letters.  If the 20/40 line is read at the HIGH setting, glare does not justify cataract surgery.  When the patient is unable to read the 20/40 line, record the setting of the BAM Flood</a:t>
            </a:r>
            <a:r>
              <a:rPr lang="en-US" altLang="ja-JP" sz="1200" dirty="0">
                <a:sym typeface="Symbol" pitchFamily="2" charset="2"/>
              </a:rPr>
              <a:t> ™</a:t>
            </a:r>
            <a:r>
              <a:rPr lang="en-US" altLang="en-US" sz="1200" dirty="0">
                <a:latin typeface="Arial" panose="020B0604020202020204" pitchFamily="34" charset="0"/>
                <a:sym typeface="Symbol" pitchFamily="2" charset="2"/>
              </a:rPr>
              <a:t> or BAM Spot</a:t>
            </a:r>
            <a:r>
              <a:rPr lang="en-US" altLang="ja-JP" sz="1200" dirty="0">
                <a:sym typeface="Symbol" pitchFamily="2" charset="2"/>
              </a:rPr>
              <a:t> ™</a:t>
            </a:r>
            <a:r>
              <a:rPr lang="en-US" altLang="ja-JP" sz="1200" dirty="0">
                <a:latin typeface="Arial" panose="020B0604020202020204" pitchFamily="34" charset="0"/>
                <a:sym typeface="Symbol" pitchFamily="2" charset="2"/>
              </a:rPr>
              <a:t> for documenting the justification for cataract surgery.</a:t>
            </a:r>
            <a:endParaRPr lang="en-US" altLang="en-US" sz="1200" dirty="0">
              <a:latin typeface="Arial" panose="020B0604020202020204" pitchFamily="34" charset="0"/>
              <a:sym typeface="Symbol" pitchFamily="2" charset="2"/>
            </a:endParaRPr>
          </a:p>
        </p:txBody>
      </p:sp>
      <p:sp>
        <p:nvSpPr>
          <p:cNvPr id="5" name="Slide Number Placeholder 4">
            <a:extLst>
              <a:ext uri="{FF2B5EF4-FFF2-40B4-BE49-F238E27FC236}">
                <a16:creationId xmlns:a16="http://schemas.microsoft.com/office/drawing/2014/main" id="{6DDDA5D5-CDFF-9A4A-99DD-FABC9C24A707}"/>
              </a:ext>
            </a:extLst>
          </p:cNvPr>
          <p:cNvSpPr>
            <a:spLocks noGrp="1"/>
          </p:cNvSpPr>
          <p:nvPr>
            <p:ph type="sldNum" sz="quarter" idx="12"/>
          </p:nvPr>
        </p:nvSpPr>
        <p:spPr/>
        <p:txBody>
          <a:bodyPr/>
          <a:lstStyle/>
          <a:p>
            <a:fld id="{AFE34EA7-BB3F-1C49-8E5F-4CC2A391D4F9}" type="slidenum">
              <a:rPr lang="en-US" altLang="en-US" smtClean="0"/>
              <a:pPr/>
              <a:t>5</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E63B717-F87F-0040-9226-B53FD5DC742C}"/>
              </a:ext>
            </a:extLst>
          </p:cNvPr>
          <p:cNvGrpSpPr/>
          <p:nvPr/>
        </p:nvGrpSpPr>
        <p:grpSpPr>
          <a:xfrm>
            <a:off x="321880" y="0"/>
            <a:ext cx="3738539" cy="6626341"/>
            <a:chOff x="321880" y="0"/>
            <a:chExt cx="3738539" cy="6626341"/>
          </a:xfrm>
        </p:grpSpPr>
        <p:sp>
          <p:nvSpPr>
            <p:cNvPr id="17" name="Text Box 3085">
              <a:extLst>
                <a:ext uri="{FF2B5EF4-FFF2-40B4-BE49-F238E27FC236}">
                  <a16:creationId xmlns:a16="http://schemas.microsoft.com/office/drawing/2014/main" id="{97DD098B-ED37-D244-B343-4E654CD3D7E5}"/>
                </a:ext>
              </a:extLst>
            </p:cNvPr>
            <p:cNvSpPr txBox="1">
              <a:spLocks noChangeArrowheads="1"/>
            </p:cNvSpPr>
            <p:nvPr/>
          </p:nvSpPr>
          <p:spPr bwMode="auto">
            <a:xfrm>
              <a:off x="1210525" y="3463985"/>
              <a:ext cx="208347" cy="73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br>
                <a:rPr lang="en-US" altLang="en-US" sz="1200">
                  <a:latin typeface="Arial" panose="020B0604020202020204" pitchFamily="34" charset="0"/>
                </a:rPr>
              </a:br>
              <a:br>
                <a:rPr lang="en-US" altLang="en-US" sz="1200">
                  <a:latin typeface="Arial" panose="020B0604020202020204" pitchFamily="34" charset="0"/>
                </a:rPr>
              </a:br>
              <a:endParaRPr lang="en-US" altLang="en-US" sz="1800">
                <a:latin typeface="Arial" panose="020B0604020202020204" pitchFamily="34" charset="0"/>
              </a:endParaRPr>
            </a:p>
          </p:txBody>
        </p:sp>
        <p:pic>
          <p:nvPicPr>
            <p:cNvPr id="18" name="Picture 170">
              <a:extLst>
                <a:ext uri="{FF2B5EF4-FFF2-40B4-BE49-F238E27FC236}">
                  <a16:creationId xmlns:a16="http://schemas.microsoft.com/office/drawing/2014/main" id="{4277B83F-6AE1-8B49-BB90-2663B0D8D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08" y="3532746"/>
              <a:ext cx="1656580" cy="24384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9" name="Picture 171">
              <a:extLst>
                <a:ext uri="{FF2B5EF4-FFF2-40B4-BE49-F238E27FC236}">
                  <a16:creationId xmlns:a16="http://schemas.microsoft.com/office/drawing/2014/main" id="{761AB816-103F-2043-A599-5BE602942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47" y="3542271"/>
              <a:ext cx="1412587" cy="242887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0" name="Text Box 175">
              <a:extLst>
                <a:ext uri="{FF2B5EF4-FFF2-40B4-BE49-F238E27FC236}">
                  <a16:creationId xmlns:a16="http://schemas.microsoft.com/office/drawing/2014/main" id="{6CFC9B92-A9EB-2A46-9B75-16D0ADF49989}"/>
                </a:ext>
              </a:extLst>
            </p:cNvPr>
            <p:cNvSpPr txBox="1">
              <a:spLocks noChangeArrowheads="1"/>
            </p:cNvSpPr>
            <p:nvPr/>
          </p:nvSpPr>
          <p:spPr bwMode="auto">
            <a:xfrm>
              <a:off x="321880" y="0"/>
              <a:ext cx="3738539" cy="3046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endParaRPr lang="en-US" altLang="en-US" sz="1200" dirty="0">
                <a:latin typeface="Arial" panose="020B0604020202020204" pitchFamily="34" charset="0"/>
              </a:endParaRPr>
            </a:p>
            <a:p>
              <a:pPr algn="l" eaLnBrk="1" hangingPunct="1"/>
              <a:r>
                <a:rPr lang="en-US" altLang="en-US" sz="1200" b="1" u="sng" dirty="0">
                  <a:latin typeface="Arial" panose="020B0604020202020204" pitchFamily="34" charset="0"/>
                </a:rPr>
                <a:t>Optional Trial Lens Holder</a:t>
              </a:r>
            </a:p>
            <a:p>
              <a:pPr algn="l" eaLnBrk="1" hangingPunct="1"/>
              <a:endParaRPr lang="en-US" altLang="en-US" sz="1200" dirty="0">
                <a:latin typeface="Arial" panose="020B0604020202020204" pitchFamily="34" charset="0"/>
              </a:endParaRPr>
            </a:p>
            <a:p>
              <a:pPr algn="l" eaLnBrk="1" hangingPunct="1">
                <a:lnSpc>
                  <a:spcPct val="150000"/>
                </a:lnSpc>
              </a:pPr>
              <a:r>
                <a:rPr lang="en-US" altLang="en-US" sz="1200" dirty="0">
                  <a:latin typeface="Arial" panose="020B0604020202020204" pitchFamily="34" charset="0"/>
                </a:rPr>
                <a:t>The lens holder attaches to the BAM by four tiny magnets and is held securely in place.  The spherical and cylindrical lenses snap into place and can be easily rotated to the desired axis.  Lenses attach distal to the glare light and do not artificially increase glare.  Lenses may represent full refraction, over-refraction, or near add.  Trial lenses are not included with the glare tester.</a:t>
              </a:r>
            </a:p>
            <a:p>
              <a:pPr algn="l" eaLnBrk="1" hangingPunct="1"/>
              <a:endParaRPr lang="en-US" altLang="en-US" sz="1200" dirty="0">
                <a:latin typeface="Arial" panose="020B0604020202020204" pitchFamily="34" charset="0"/>
              </a:endParaRPr>
            </a:p>
          </p:txBody>
        </p:sp>
        <p:pic>
          <p:nvPicPr>
            <p:cNvPr id="21" name="Picture 110">
              <a:extLst>
                <a:ext uri="{FF2B5EF4-FFF2-40B4-BE49-F238E27FC236}">
                  <a16:creationId xmlns:a16="http://schemas.microsoft.com/office/drawing/2014/main" id="{788AF26B-D369-D74F-A570-7C19E426D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775" y="6237397"/>
              <a:ext cx="1400062" cy="38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85D0947A-6412-6749-840C-68EB50742440}"/>
              </a:ext>
            </a:extLst>
          </p:cNvPr>
          <p:cNvGrpSpPr/>
          <p:nvPr/>
        </p:nvGrpSpPr>
        <p:grpSpPr>
          <a:xfrm>
            <a:off x="4898373" y="4188933"/>
            <a:ext cx="4272900" cy="1997878"/>
            <a:chOff x="4898373" y="4188933"/>
            <a:chExt cx="4272900" cy="1997878"/>
          </a:xfrm>
        </p:grpSpPr>
        <p:sp>
          <p:nvSpPr>
            <p:cNvPr id="25" name="Rectangle 24">
              <a:extLst>
                <a:ext uri="{FF2B5EF4-FFF2-40B4-BE49-F238E27FC236}">
                  <a16:creationId xmlns:a16="http://schemas.microsoft.com/office/drawing/2014/main" id="{85872319-032D-BD44-A0F5-FDD9A7965D39}"/>
                </a:ext>
              </a:extLst>
            </p:cNvPr>
            <p:cNvSpPr/>
            <p:nvPr/>
          </p:nvSpPr>
          <p:spPr>
            <a:xfrm>
              <a:off x="4898373" y="4188933"/>
              <a:ext cx="4272900" cy="1969770"/>
            </a:xfrm>
            <a:prstGeom prst="rect">
              <a:avLst/>
            </a:prstGeom>
          </p:spPr>
          <p:txBody>
            <a:bodyPr wrap="square">
              <a:spAutoFit/>
            </a:bodyPr>
            <a:lstStyle/>
            <a:p>
              <a:pPr algn="l" eaLnBrk="1" hangingPunct="1"/>
              <a:r>
                <a:rPr lang="en-US" altLang="en-US" sz="1000" b="1" dirty="0">
                  <a:latin typeface="Arial" panose="020B0604020202020204" pitchFamily="34" charset="0"/>
                </a:rPr>
                <a:t>Technical Data BAM Flood™</a:t>
              </a:r>
            </a:p>
            <a:p>
              <a:pPr algn="l" eaLnBrk="1" hangingPunct="1"/>
              <a:r>
                <a:rPr lang="en-US" altLang="en-US" sz="1000" dirty="0">
                  <a:latin typeface="Arial" panose="020B0604020202020204" pitchFamily="34" charset="0"/>
                </a:rPr>
                <a:t>Weight 6 ounces</a:t>
              </a:r>
            </a:p>
            <a:p>
              <a:pPr algn="l" eaLnBrk="1" hangingPunct="1"/>
              <a:r>
                <a:rPr lang="en-US" altLang="en-US" sz="1000" dirty="0">
                  <a:latin typeface="Arial" panose="020B0604020202020204" pitchFamily="34" charset="0"/>
                </a:rPr>
                <a:t>Power: 2 AA alkaline batteries</a:t>
              </a:r>
            </a:p>
            <a:p>
              <a:pPr algn="l" eaLnBrk="1" hangingPunct="1"/>
              <a:r>
                <a:rPr lang="en-US" altLang="en-US" sz="1000" dirty="0">
                  <a:latin typeface="Arial" panose="020B0604020202020204" pitchFamily="34" charset="0"/>
                </a:rPr>
                <a:t>1 watt L.E.D  LUXEON</a:t>
              </a:r>
              <a:r>
                <a:rPr lang="en-US" altLang="en-US" sz="1000" baseline="30000" dirty="0">
                  <a:latin typeface="Arial" panose="020B0604020202020204" pitchFamily="34" charset="0"/>
                </a:rPr>
                <a:t>®</a:t>
              </a:r>
              <a:r>
                <a:rPr lang="en-US" altLang="en-US" sz="1000" dirty="0">
                  <a:latin typeface="Arial" panose="020B0604020202020204" pitchFamily="34" charset="0"/>
                </a:rPr>
                <a:t> bulb.</a:t>
              </a:r>
            </a:p>
            <a:p>
              <a:pPr algn="l" eaLnBrk="1" hangingPunct="1"/>
              <a:r>
                <a:rPr lang="en-US" altLang="en-US" sz="1000" dirty="0">
                  <a:latin typeface="Arial" panose="020B0604020202020204" pitchFamily="34" charset="0"/>
                </a:rPr>
                <a:t>Factory calibration is recommended yearly.</a:t>
              </a:r>
            </a:p>
            <a:p>
              <a:pPr algn="l" eaLnBrk="1" hangingPunct="1"/>
              <a:r>
                <a:rPr lang="en-US" altLang="en-US" sz="1000" b="1" dirty="0">
                  <a:latin typeface="Arial" panose="020B0604020202020204" pitchFamily="34" charset="0"/>
                </a:rPr>
                <a:t>Illumination</a:t>
              </a:r>
              <a:endParaRPr lang="en-US" altLang="en-US" sz="1000" dirty="0">
                <a:latin typeface="Arial" panose="020B0604020202020204" pitchFamily="34" charset="0"/>
              </a:endParaRPr>
            </a:p>
            <a:p>
              <a:pPr algn="l" eaLnBrk="1" hangingPunct="1"/>
              <a:r>
                <a:rPr lang="en-US" altLang="en-US" sz="1000" dirty="0">
                  <a:latin typeface="Arial" panose="020B0604020202020204" pitchFamily="34" charset="0"/>
                </a:rPr>
                <a:t>IQ Switch</a:t>
              </a:r>
              <a:r>
                <a:rPr lang="en-US" altLang="en-US" sz="1000" baseline="30000" dirty="0">
                  <a:latin typeface="Arial" panose="020B0604020202020204" pitchFamily="34" charset="0"/>
                </a:rPr>
                <a:t>®</a:t>
              </a:r>
              <a:r>
                <a:rPr lang="en-US" altLang="en-US" sz="1000" dirty="0">
                  <a:latin typeface="Arial" panose="020B0604020202020204" pitchFamily="34" charset="0"/>
                </a:rPr>
                <a:t> with three brightness modes: High, Medium and Low (push button in quick succession to achieve desired level)</a:t>
              </a:r>
            </a:p>
            <a:p>
              <a:pPr algn="l" eaLnBrk="1" hangingPunct="1"/>
              <a:r>
                <a:rPr lang="en-US" altLang="en-US" sz="1000" dirty="0">
                  <a:latin typeface="Arial" panose="020B0604020202020204" pitchFamily="34" charset="0"/>
                </a:rPr>
                <a:t>1 click =  High Setting: 2.2 k lux.</a:t>
              </a:r>
            </a:p>
            <a:p>
              <a:pPr algn="l" eaLnBrk="1" hangingPunct="1"/>
              <a:r>
                <a:rPr lang="en-US" altLang="en-US" sz="1000" dirty="0">
                  <a:latin typeface="Arial" panose="020B0604020202020204" pitchFamily="34" charset="0"/>
                </a:rPr>
                <a:t>2 clicks =  Medium Setting: 1.1 k lux.</a:t>
              </a:r>
            </a:p>
            <a:p>
              <a:pPr algn="l" eaLnBrk="1" hangingPunct="1"/>
              <a:r>
                <a:rPr lang="en-US" altLang="en-US" sz="1000" dirty="0">
                  <a:latin typeface="Arial" panose="020B0604020202020204" pitchFamily="34" charset="0"/>
                </a:rPr>
                <a:t>3 clicks =  Low Setting: 550 lux.</a:t>
              </a:r>
              <a:br>
                <a:rPr lang="en-US" altLang="en-US" sz="1200" dirty="0">
                  <a:latin typeface="Arial" panose="020B0604020202020204" pitchFamily="34" charset="0"/>
                </a:rPr>
              </a:br>
              <a:endParaRPr lang="en-US" altLang="en-US" sz="1200" dirty="0">
                <a:latin typeface="Arial" panose="020B0604020202020204" pitchFamily="34" charset="0"/>
              </a:endParaRPr>
            </a:p>
          </p:txBody>
        </p:sp>
        <p:sp>
          <p:nvSpPr>
            <p:cNvPr id="26" name="Rectangle 25">
              <a:extLst>
                <a:ext uri="{FF2B5EF4-FFF2-40B4-BE49-F238E27FC236}">
                  <a16:creationId xmlns:a16="http://schemas.microsoft.com/office/drawing/2014/main" id="{F1C7F644-F6D7-4C4F-AF0A-82B95C6B1DC0}"/>
                </a:ext>
              </a:extLst>
            </p:cNvPr>
            <p:cNvSpPr/>
            <p:nvPr/>
          </p:nvSpPr>
          <p:spPr>
            <a:xfrm>
              <a:off x="5027370" y="5940590"/>
              <a:ext cx="3084499" cy="246221"/>
            </a:xfrm>
            <a:prstGeom prst="rect">
              <a:avLst/>
            </a:prstGeom>
          </p:spPr>
          <p:txBody>
            <a:bodyPr wrap="none">
              <a:spAutoFit/>
            </a:bodyPr>
            <a:lstStyle/>
            <a:p>
              <a:pPr algn="l" eaLnBrk="1" hangingPunct="1"/>
              <a:r>
                <a:rPr lang="en-US" altLang="en-US" sz="1000" b="1" dirty="0">
                  <a:latin typeface="Arial" panose="020B0604020202020204" pitchFamily="34" charset="0"/>
                </a:rPr>
                <a:t>Warranty BAM Flood: One Year, parts and labor</a:t>
              </a:r>
            </a:p>
          </p:txBody>
        </p:sp>
      </p:grpSp>
      <p:sp>
        <p:nvSpPr>
          <p:cNvPr id="4" name="Slide Number Placeholder 3">
            <a:extLst>
              <a:ext uri="{FF2B5EF4-FFF2-40B4-BE49-F238E27FC236}">
                <a16:creationId xmlns:a16="http://schemas.microsoft.com/office/drawing/2014/main" id="{96424F83-78EE-E84F-883F-00636854E1A1}"/>
              </a:ext>
            </a:extLst>
          </p:cNvPr>
          <p:cNvSpPr>
            <a:spLocks noGrp="1"/>
          </p:cNvSpPr>
          <p:nvPr>
            <p:ph type="sldNum" sz="quarter" idx="12"/>
          </p:nvPr>
        </p:nvSpPr>
        <p:spPr/>
        <p:txBody>
          <a:bodyPr/>
          <a:lstStyle/>
          <a:p>
            <a:fld id="{AFE34EA7-BB3F-1C49-8E5F-4CC2A391D4F9}" type="slidenum">
              <a:rPr lang="en-US" altLang="en-US" smtClean="0"/>
              <a:pPr/>
              <a:t>6</a:t>
            </a:fld>
            <a:endParaRPr lang="en-US" altLang="en-US"/>
          </a:p>
        </p:txBody>
      </p:sp>
      <p:sp>
        <p:nvSpPr>
          <p:cNvPr id="2" name="TextBox 1">
            <a:extLst>
              <a:ext uri="{FF2B5EF4-FFF2-40B4-BE49-F238E27FC236}">
                <a16:creationId xmlns:a16="http://schemas.microsoft.com/office/drawing/2014/main" id="{B41280DC-3FA3-D14B-9E9B-6703BAF32885}"/>
              </a:ext>
            </a:extLst>
          </p:cNvPr>
          <p:cNvSpPr txBox="1"/>
          <p:nvPr/>
        </p:nvSpPr>
        <p:spPr>
          <a:xfrm>
            <a:off x="-1159165" y="2070100"/>
            <a:ext cx="184731" cy="369332"/>
          </a:xfrm>
          <a:prstGeom prst="rect">
            <a:avLst/>
          </a:prstGeom>
          <a:noFill/>
        </p:spPr>
        <p:txBody>
          <a:bodyPr wrap="none" rtlCol="0">
            <a:spAutoFit/>
          </a:bodyPr>
          <a:lstStyle/>
          <a:p>
            <a:endParaRPr lang="en-US" dirty="0"/>
          </a:p>
        </p:txBody>
      </p:sp>
      <p:grpSp>
        <p:nvGrpSpPr>
          <p:cNvPr id="3" name="Group 2">
            <a:extLst>
              <a:ext uri="{FF2B5EF4-FFF2-40B4-BE49-F238E27FC236}">
                <a16:creationId xmlns:a16="http://schemas.microsoft.com/office/drawing/2014/main" id="{9CA16B35-A1B1-154D-B06D-3D73C2BCFBCF}"/>
              </a:ext>
            </a:extLst>
          </p:cNvPr>
          <p:cNvGrpSpPr/>
          <p:nvPr/>
        </p:nvGrpSpPr>
        <p:grpSpPr>
          <a:xfrm>
            <a:off x="4866751" y="110290"/>
            <a:ext cx="3746614" cy="3535949"/>
            <a:chOff x="4866751" y="110290"/>
            <a:chExt cx="3746614" cy="3535949"/>
          </a:xfrm>
        </p:grpSpPr>
        <p:sp>
          <p:nvSpPr>
            <p:cNvPr id="23" name="Rectangle 701">
              <a:extLst>
                <a:ext uri="{FF2B5EF4-FFF2-40B4-BE49-F238E27FC236}">
                  <a16:creationId xmlns:a16="http://schemas.microsoft.com/office/drawing/2014/main" id="{2B578455-615C-D549-BC0E-9E4CE77E8CDE}"/>
                </a:ext>
              </a:extLst>
            </p:cNvPr>
            <p:cNvSpPr>
              <a:spLocks noChangeArrowheads="1"/>
            </p:cNvSpPr>
            <p:nvPr/>
          </p:nvSpPr>
          <p:spPr bwMode="auto">
            <a:xfrm>
              <a:off x="4898373" y="110290"/>
              <a:ext cx="3714992"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sto MT" panose="02040603050505030304" pitchFamily="18" charset="77"/>
                  <a:ea typeface="ＭＳ Ｐゴシック" panose="020B0600070205080204" pitchFamily="34" charset="-128"/>
                </a:defRPr>
              </a:lvl1pPr>
              <a:lvl2pPr marL="742950" indent="-285750" eaLnBrk="0" hangingPunct="0">
                <a:defRPr sz="2400">
                  <a:solidFill>
                    <a:schemeClr val="tx1"/>
                  </a:solidFill>
                  <a:latin typeface="Calisto MT" panose="02040603050505030304" pitchFamily="18" charset="77"/>
                  <a:ea typeface="ＭＳ Ｐゴシック" panose="020B0600070205080204" pitchFamily="34" charset="-128"/>
                </a:defRPr>
              </a:lvl2pPr>
              <a:lvl3pPr marL="1143000" indent="-228600" eaLnBrk="0" hangingPunct="0">
                <a:defRPr sz="2400">
                  <a:solidFill>
                    <a:schemeClr val="tx1"/>
                  </a:solidFill>
                  <a:latin typeface="Calisto MT" panose="02040603050505030304" pitchFamily="18" charset="77"/>
                  <a:ea typeface="ＭＳ Ｐゴシック" panose="020B0600070205080204" pitchFamily="34" charset="-128"/>
                </a:defRPr>
              </a:lvl3pPr>
              <a:lvl4pPr marL="1600200" indent="-228600" eaLnBrk="0" hangingPunct="0">
                <a:defRPr sz="2400">
                  <a:solidFill>
                    <a:schemeClr val="tx1"/>
                  </a:solidFill>
                  <a:latin typeface="Calisto MT" panose="02040603050505030304" pitchFamily="18" charset="77"/>
                  <a:ea typeface="ＭＳ Ｐゴシック" panose="020B0600070205080204" pitchFamily="34" charset="-128"/>
                </a:defRPr>
              </a:lvl4pPr>
              <a:lvl5pPr marL="2057400" indent="-228600" eaLnBrk="0" hangingPunct="0">
                <a:defRPr sz="2400">
                  <a:solidFill>
                    <a:schemeClr val="tx1"/>
                  </a:solidFill>
                  <a:latin typeface="Calisto MT" panose="02040603050505030304" pitchFamily="18" charset="77"/>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Calisto MT" panose="02040603050505030304" pitchFamily="18" charset="77"/>
                  <a:ea typeface="ＭＳ Ｐゴシック" panose="020B0600070205080204" pitchFamily="34" charset="-128"/>
                </a:defRPr>
              </a:lvl9pPr>
            </a:lstStyle>
            <a:p>
              <a:pPr algn="l" eaLnBrk="1" hangingPunct="1"/>
              <a:r>
                <a:rPr lang="en-US" altLang="en-US" sz="1000" b="1" dirty="0">
                  <a:latin typeface="Arial" panose="020B0604020202020204" pitchFamily="34" charset="0"/>
                </a:rPr>
                <a:t>Technical Data for BAM Spot™</a:t>
              </a:r>
            </a:p>
            <a:p>
              <a:pPr algn="l" eaLnBrk="1" hangingPunct="1"/>
              <a:r>
                <a:rPr lang="en-US" altLang="en-US" sz="1000" dirty="0">
                  <a:latin typeface="Arial" panose="020B0604020202020204" pitchFamily="34" charset="0"/>
                </a:rPr>
                <a:t>Weight 6 ounces</a:t>
              </a:r>
            </a:p>
            <a:p>
              <a:pPr algn="l" eaLnBrk="1" hangingPunct="1"/>
              <a:r>
                <a:rPr lang="en-US" altLang="en-US" sz="1000" dirty="0">
                  <a:latin typeface="Arial" panose="020B0604020202020204" pitchFamily="34" charset="0"/>
                </a:rPr>
                <a:t>Power: 9 Volt battery</a:t>
              </a:r>
            </a:p>
            <a:p>
              <a:pPr algn="l" eaLnBrk="1" hangingPunct="1"/>
              <a:r>
                <a:rPr lang="en-US" altLang="en-US" sz="1000" dirty="0">
                  <a:latin typeface="Arial" panose="020B0604020202020204" pitchFamily="34" charset="0"/>
                </a:rPr>
                <a:t>Digital voltmeter shows power status</a:t>
              </a:r>
            </a:p>
            <a:p>
              <a:pPr algn="l" eaLnBrk="1" hangingPunct="1"/>
              <a:r>
                <a:rPr lang="en-US" altLang="en-US" sz="1000" dirty="0">
                  <a:latin typeface="Arial" panose="020B0604020202020204" pitchFamily="34" charset="0"/>
                </a:rPr>
                <a:t>Digital voltmeter equates to light brightness</a:t>
              </a:r>
            </a:p>
            <a:p>
              <a:pPr algn="l" eaLnBrk="1" hangingPunct="1"/>
              <a:r>
                <a:rPr lang="en-US" altLang="en-US" sz="1000" dirty="0">
                  <a:latin typeface="Arial" panose="020B0604020202020204" pitchFamily="34" charset="0"/>
                </a:rPr>
                <a:t>Two 2 mm L.E.D bulbs</a:t>
              </a:r>
            </a:p>
            <a:p>
              <a:pPr marL="0" indent="0" algn="l" eaLnBrk="1" hangingPunct="1"/>
              <a:r>
                <a:rPr lang="en-US" altLang="en-US" sz="1000" b="1" dirty="0">
                  <a:latin typeface="Arial" panose="020B0604020202020204" pitchFamily="34" charset="0"/>
                </a:rPr>
                <a:t>Illumination</a:t>
              </a:r>
              <a:br>
                <a:rPr lang="en-US" altLang="en-US" sz="1000" b="1" dirty="0">
                  <a:latin typeface="Arial" panose="020B0604020202020204" pitchFamily="34" charset="0"/>
                </a:rPr>
              </a:br>
              <a:r>
                <a:rPr lang="en-US" altLang="en-US" sz="1000" dirty="0">
                  <a:latin typeface="Arial" panose="020B0604020202020204" pitchFamily="34" charset="0"/>
                </a:rPr>
                <a:t>Adjustable Low to High brightness</a:t>
              </a:r>
              <a:br>
                <a:rPr lang="en-US" altLang="en-US" sz="1000" dirty="0">
                  <a:latin typeface="Arial" panose="020B0604020202020204" pitchFamily="34" charset="0"/>
                </a:rPr>
              </a:br>
              <a:r>
                <a:rPr lang="en-US" altLang="en-US" sz="1000" dirty="0">
                  <a:latin typeface="Arial" panose="020B0604020202020204" pitchFamily="34" charset="0"/>
                </a:rPr>
                <a:t>Brightness:  0.20 to 1.35 kLUX, measurements taken at the viewing port.</a:t>
              </a:r>
            </a:p>
            <a:p>
              <a:pPr algn="l" eaLnBrk="1" hangingPunct="1"/>
              <a:r>
                <a:rPr lang="en-US" altLang="en-US" sz="1000" b="1" dirty="0">
                  <a:latin typeface="Arial" panose="020B0604020202020204" pitchFamily="34" charset="0"/>
                </a:rPr>
                <a:t>Battery Power Level</a:t>
              </a:r>
            </a:p>
            <a:p>
              <a:pPr algn="l" eaLnBrk="1" hangingPunct="1"/>
              <a:r>
                <a:rPr lang="en-US" altLang="en-US" sz="1000" dirty="0">
                  <a:latin typeface="Arial" panose="020B0604020202020204" pitchFamily="34" charset="0"/>
                </a:rPr>
                <a:t>Change or charge the battery when the voltmeter reading nears 7.2 volts</a:t>
              </a:r>
            </a:p>
            <a:p>
              <a:pPr algn="l" eaLnBrk="1" hangingPunct="1"/>
              <a:r>
                <a:rPr lang="en-US" altLang="en-US" sz="1000" b="1" dirty="0"/>
                <a:t>Battery Changing (any 9 Volt Battery)</a:t>
              </a:r>
            </a:p>
            <a:p>
              <a:pPr marL="171450" indent="-171450" algn="l" eaLnBrk="1" hangingPunct="1">
                <a:buFont typeface="Arial" panose="020B0604020202020204" pitchFamily="34" charset="0"/>
                <a:buChar char="•"/>
              </a:pPr>
              <a:r>
                <a:rPr lang="en-US" altLang="en-US" sz="1000" dirty="0"/>
                <a:t>Place fingernail below clip, depress and pullout</a:t>
              </a:r>
            </a:p>
            <a:p>
              <a:pPr marL="171450" indent="-171450" algn="l" eaLnBrk="1" hangingPunct="1">
                <a:buFont typeface="Arial" panose="020B0604020202020204" pitchFamily="34" charset="0"/>
                <a:buChar char="•"/>
              </a:pPr>
              <a:r>
                <a:rPr lang="en-US" altLang="en-US" sz="1000" dirty="0"/>
                <a:t>Slide tray completely out</a:t>
              </a:r>
            </a:p>
            <a:p>
              <a:pPr marL="171450" indent="-171450" algn="l" eaLnBrk="1" hangingPunct="1">
                <a:buFont typeface="Arial" panose="020B0604020202020204" pitchFamily="34" charset="0"/>
                <a:buChar char="•"/>
              </a:pPr>
              <a:r>
                <a:rPr lang="en-US" altLang="en-US" sz="1000" dirty="0"/>
                <a:t>Press through the bottom tray opening to eject the battery</a:t>
              </a:r>
            </a:p>
            <a:p>
              <a:pPr marL="171450" indent="-171450" algn="l" eaLnBrk="1" hangingPunct="1">
                <a:buFont typeface="Arial" panose="020B0604020202020204" pitchFamily="34" charset="0"/>
                <a:buChar char="•"/>
              </a:pPr>
              <a:r>
                <a:rPr lang="en-US" altLang="en-US" sz="1000" dirty="0"/>
                <a:t>Replace with new 9 Volt battery or recharge if rechargeable</a:t>
              </a:r>
            </a:p>
            <a:p>
              <a:pPr marL="171450" indent="-171450" algn="l" eaLnBrk="1" hangingPunct="1">
                <a:buFont typeface="Arial" panose="020B0604020202020204" pitchFamily="34" charset="0"/>
                <a:buChar char="•"/>
              </a:pPr>
              <a:r>
                <a:rPr lang="en-US" altLang="en-US" sz="1000" dirty="0"/>
                <a:t>Connect battery to terminals before putting in the tray</a:t>
              </a:r>
            </a:p>
            <a:p>
              <a:pPr marL="171450" indent="-171450" algn="l" eaLnBrk="1" hangingPunct="1">
                <a:buFont typeface="Arial" panose="020B0604020202020204" pitchFamily="34" charset="0"/>
                <a:buChar char="•"/>
              </a:pPr>
              <a:r>
                <a:rPr lang="en-US" altLang="en-US" sz="1000" dirty="0"/>
                <a:t>Slide battery into tray with connectors aligned* with slots</a:t>
              </a:r>
            </a:p>
            <a:p>
              <a:pPr marL="171450" indent="-171450" algn="l" eaLnBrk="1" hangingPunct="1">
                <a:buFont typeface="Arial" panose="020B0604020202020204" pitchFamily="34" charset="0"/>
                <a:buChar char="•"/>
              </a:pPr>
              <a:r>
                <a:rPr lang="en-US" altLang="en-US" sz="1000" dirty="0"/>
                <a:t>Insert tray into BAM Spot™</a:t>
              </a:r>
            </a:p>
            <a:p>
              <a:pPr algn="l" eaLnBrk="1" hangingPunct="1"/>
              <a:endParaRPr lang="en-US" altLang="en-US" sz="1200" dirty="0">
                <a:latin typeface="Arial" panose="020B0604020202020204" pitchFamily="34" charset="0"/>
              </a:endParaRPr>
            </a:p>
          </p:txBody>
        </p:sp>
        <p:sp>
          <p:nvSpPr>
            <p:cNvPr id="14" name="Rectangle 13">
              <a:extLst>
                <a:ext uri="{FF2B5EF4-FFF2-40B4-BE49-F238E27FC236}">
                  <a16:creationId xmlns:a16="http://schemas.microsoft.com/office/drawing/2014/main" id="{0C061898-2D22-0746-8321-349FA727C13F}"/>
                </a:ext>
              </a:extLst>
            </p:cNvPr>
            <p:cNvSpPr/>
            <p:nvPr/>
          </p:nvSpPr>
          <p:spPr>
            <a:xfrm>
              <a:off x="4866751" y="3400018"/>
              <a:ext cx="3119765" cy="246221"/>
            </a:xfrm>
            <a:prstGeom prst="rect">
              <a:avLst/>
            </a:prstGeom>
          </p:spPr>
          <p:txBody>
            <a:bodyPr wrap="none">
              <a:spAutoFit/>
            </a:bodyPr>
            <a:lstStyle/>
            <a:p>
              <a:pPr algn="l" eaLnBrk="1" hangingPunct="1"/>
              <a:r>
                <a:rPr lang="en-US" altLang="en-US" sz="1000" b="1" dirty="0">
                  <a:latin typeface="Arial" panose="020B0604020202020204" pitchFamily="34" charset="0"/>
                </a:rPr>
                <a:t>Warranty BAM Spot: Three Year, parts and labor</a:t>
              </a:r>
            </a:p>
          </p:txBody>
        </p:sp>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sto MT"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sto MT"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76633</TotalTime>
  <Words>1712</Words>
  <Application>Microsoft Macintosh PowerPoint</Application>
  <PresentationFormat>Letter Paper (8.5x11 in)</PresentationFormat>
  <Paragraphs>149</Paragraphs>
  <Slides>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Calisto MT</vt:lpstr>
      <vt:lpstr>DIN Alternate Bold</vt:lpstr>
      <vt:lpstr>Sloan</vt:lpstr>
      <vt:lpstr>Symbol</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 Hofeldt</dc:creator>
  <cp:lastModifiedBy>Microsoft Office User</cp:lastModifiedBy>
  <cp:revision>1028</cp:revision>
  <cp:lastPrinted>2019-07-11T12:32:06Z</cp:lastPrinted>
  <dcterms:created xsi:type="dcterms:W3CDTF">2008-05-14T19:33:45Z</dcterms:created>
  <dcterms:modified xsi:type="dcterms:W3CDTF">2021-03-08T14:29:23Z</dcterms:modified>
</cp:coreProperties>
</file>